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Prata" panose="020B0604020202020204" charset="0"/>
      <p:regular r:id="rId13"/>
    </p:embeddedFont>
    <p:embeddedFont>
      <p:font typeface="Raleway" pitchFamily="2"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494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0263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Phishing Awareness Training</a:t>
            </a:r>
            <a:endParaRPr lang="en-US" sz="4450" dirty="0"/>
          </a:p>
        </p:txBody>
      </p:sp>
      <p:sp>
        <p:nvSpPr>
          <p:cNvPr id="4" name="Text 1"/>
          <p:cNvSpPr/>
          <p:nvPr/>
        </p:nvSpPr>
        <p:spPr>
          <a:xfrm>
            <a:off x="793790" y="3760351"/>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In today's digital landscape, phishing attacks have become a prevalent threat to businesses and individuals alike. This training module is designed to equip you with the knowledge and skills necessary to recognize, avoid, and report phishing attempts, empowering you to stay safe in the online world.</a:t>
            </a:r>
            <a:endParaRPr lang="en-US" sz="1750" dirty="0"/>
          </a:p>
        </p:txBody>
      </p:sp>
      <p:sp>
        <p:nvSpPr>
          <p:cNvPr id="7" name="Text 4"/>
          <p:cNvSpPr/>
          <p:nvPr/>
        </p:nvSpPr>
        <p:spPr>
          <a:xfrm>
            <a:off x="1270040" y="5830014"/>
            <a:ext cx="2901268" cy="396835"/>
          </a:xfrm>
          <a:prstGeom prst="rect">
            <a:avLst/>
          </a:prstGeom>
          <a:noFill/>
          <a:ln/>
        </p:spPr>
        <p:txBody>
          <a:bodyPr wrap="none" lIns="0" tIns="0" rIns="0" bIns="0" rtlCol="0" anchor="t"/>
          <a:lstStyle/>
          <a:p>
            <a:pPr marL="0" indent="0" algn="l">
              <a:lnSpc>
                <a:spcPts val="3100"/>
              </a:lnSpc>
              <a:buNone/>
            </a:pPr>
            <a:r>
              <a:rPr lang="en-US" sz="2200" dirty="0">
                <a:solidFill>
                  <a:schemeClr val="accent4">
                    <a:lumMod val="60000"/>
                    <a:lumOff val="40000"/>
                  </a:schemeClr>
                </a:solidFill>
              </a:rPr>
              <a:t>Tatavolu Sai Viswanadh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73869" y="481965"/>
            <a:ext cx="5063133" cy="423029"/>
          </a:xfrm>
          <a:prstGeom prst="rect">
            <a:avLst/>
          </a:prstGeom>
          <a:noFill/>
          <a:ln/>
        </p:spPr>
        <p:txBody>
          <a:bodyPr wrap="none" lIns="0" tIns="0" rIns="0" bIns="0" rtlCol="0" anchor="t"/>
          <a:lstStyle/>
          <a:p>
            <a:pPr marL="0" indent="0">
              <a:lnSpc>
                <a:spcPts val="3300"/>
              </a:lnSpc>
              <a:buNone/>
            </a:pPr>
            <a:r>
              <a:rPr lang="en-US" sz="2650" dirty="0">
                <a:solidFill>
                  <a:srgbClr val="F2E782"/>
                </a:solidFill>
                <a:latin typeface="Prata" pitchFamily="34" charset="0"/>
                <a:ea typeface="Prata" pitchFamily="34" charset="-122"/>
                <a:cs typeface="Prata" pitchFamily="34" charset="-120"/>
              </a:rPr>
              <a:t>Conclusion and Key Takeaways</a:t>
            </a:r>
            <a:endParaRPr lang="en-US" sz="2650" dirty="0"/>
          </a:p>
        </p:txBody>
      </p:sp>
      <p:sp>
        <p:nvSpPr>
          <p:cNvPr id="4" name="Text 1"/>
          <p:cNvSpPr/>
          <p:nvPr/>
        </p:nvSpPr>
        <p:spPr>
          <a:xfrm>
            <a:off x="473869" y="1175623"/>
            <a:ext cx="8196262" cy="446842"/>
          </a:xfrm>
          <a:prstGeom prst="rect">
            <a:avLst/>
          </a:prstGeom>
          <a:noFill/>
          <a:ln/>
        </p:spPr>
        <p:txBody>
          <a:bodyPr wrap="none" lIns="0" tIns="0" rIns="0" bIns="0" rtlCol="0" anchor="t"/>
          <a:lstStyle/>
          <a:p>
            <a:pPr marL="0" indent="0" algn="ctr">
              <a:lnSpc>
                <a:spcPts val="3500"/>
              </a:lnSpc>
              <a:buNone/>
            </a:pPr>
            <a:r>
              <a:rPr lang="en-US" sz="3500" dirty="0">
                <a:solidFill>
                  <a:srgbClr val="CFCBBF"/>
                </a:solidFill>
                <a:latin typeface="Prata" pitchFamily="34" charset="0"/>
                <a:ea typeface="Prata" pitchFamily="34" charset="-122"/>
                <a:cs typeface="Prata" pitchFamily="34" charset="-120"/>
              </a:rPr>
              <a:t>1</a:t>
            </a:r>
            <a:endParaRPr lang="en-US" sz="3500" dirty="0"/>
          </a:p>
        </p:txBody>
      </p:sp>
      <p:sp>
        <p:nvSpPr>
          <p:cNvPr id="5" name="Text 2"/>
          <p:cNvSpPr/>
          <p:nvPr/>
        </p:nvSpPr>
        <p:spPr>
          <a:xfrm>
            <a:off x="3471982" y="1791533"/>
            <a:ext cx="2200037" cy="211574"/>
          </a:xfrm>
          <a:prstGeom prst="rect">
            <a:avLst/>
          </a:prstGeom>
          <a:noFill/>
          <a:ln/>
        </p:spPr>
        <p:txBody>
          <a:bodyPr wrap="none" lIns="0" tIns="0" rIns="0" bIns="0" rtlCol="0" anchor="t"/>
          <a:lstStyle/>
          <a:p>
            <a:pPr marL="0" indent="0" algn="ctr">
              <a:lnSpc>
                <a:spcPts val="1650"/>
              </a:lnSpc>
              <a:buNone/>
            </a:pPr>
            <a:r>
              <a:rPr lang="en-US" sz="1300" dirty="0">
                <a:solidFill>
                  <a:srgbClr val="CFCBBF"/>
                </a:solidFill>
                <a:latin typeface="Prata" pitchFamily="34" charset="0"/>
                <a:ea typeface="Prata" pitchFamily="34" charset="-122"/>
                <a:cs typeface="Prata" pitchFamily="34" charset="-120"/>
              </a:rPr>
              <a:t>Recognize Phishing Tactics</a:t>
            </a:r>
            <a:endParaRPr lang="en-US" sz="1300" dirty="0"/>
          </a:p>
        </p:txBody>
      </p:sp>
      <p:sp>
        <p:nvSpPr>
          <p:cNvPr id="6" name="Text 3"/>
          <p:cNvSpPr/>
          <p:nvPr/>
        </p:nvSpPr>
        <p:spPr>
          <a:xfrm>
            <a:off x="473869" y="2084308"/>
            <a:ext cx="8196262" cy="433149"/>
          </a:xfrm>
          <a:prstGeom prst="rect">
            <a:avLst/>
          </a:prstGeom>
          <a:noFill/>
          <a:ln/>
        </p:spPr>
        <p:txBody>
          <a:bodyPr wrap="square" lIns="0" tIns="0" rIns="0" bIns="0" rtlCol="0" anchor="t"/>
          <a:lstStyle/>
          <a:p>
            <a:pPr marL="0" indent="0" algn="ctr">
              <a:lnSpc>
                <a:spcPts val="1700"/>
              </a:lnSpc>
              <a:buNone/>
            </a:pPr>
            <a:r>
              <a:rPr lang="en-US" sz="1050" dirty="0">
                <a:solidFill>
                  <a:srgbClr val="CFCBBF"/>
                </a:solidFill>
                <a:latin typeface="Raleway" pitchFamily="34" charset="0"/>
                <a:ea typeface="Raleway" pitchFamily="34" charset="-122"/>
                <a:cs typeface="Raleway" pitchFamily="34" charset="-120"/>
              </a:rPr>
              <a:t>Understand the common techniques used by phishers, such as impersonation, urgent requests, and malicious attachments, to avoid falling victim to their schemes.</a:t>
            </a:r>
            <a:endParaRPr lang="en-US" sz="1050" dirty="0"/>
          </a:p>
        </p:txBody>
      </p:sp>
      <p:sp>
        <p:nvSpPr>
          <p:cNvPr id="7" name="Text 4"/>
          <p:cNvSpPr/>
          <p:nvPr/>
        </p:nvSpPr>
        <p:spPr>
          <a:xfrm>
            <a:off x="473869" y="2991207"/>
            <a:ext cx="8196262" cy="446842"/>
          </a:xfrm>
          <a:prstGeom prst="rect">
            <a:avLst/>
          </a:prstGeom>
          <a:noFill/>
          <a:ln/>
        </p:spPr>
        <p:txBody>
          <a:bodyPr wrap="none" lIns="0" tIns="0" rIns="0" bIns="0" rtlCol="0" anchor="t"/>
          <a:lstStyle/>
          <a:p>
            <a:pPr marL="0" indent="0" algn="ctr">
              <a:lnSpc>
                <a:spcPts val="3500"/>
              </a:lnSpc>
              <a:buNone/>
            </a:pPr>
            <a:r>
              <a:rPr lang="en-US" sz="3500" dirty="0">
                <a:solidFill>
                  <a:srgbClr val="CFCBBF"/>
                </a:solidFill>
                <a:latin typeface="Prata" pitchFamily="34" charset="0"/>
                <a:ea typeface="Prata" pitchFamily="34" charset="-122"/>
                <a:cs typeface="Prata" pitchFamily="34" charset="-120"/>
              </a:rPr>
              <a:t>2</a:t>
            </a:r>
            <a:endParaRPr lang="en-US" sz="3500" dirty="0"/>
          </a:p>
        </p:txBody>
      </p:sp>
      <p:sp>
        <p:nvSpPr>
          <p:cNvPr id="8" name="Text 5"/>
          <p:cNvSpPr/>
          <p:nvPr/>
        </p:nvSpPr>
        <p:spPr>
          <a:xfrm>
            <a:off x="3725704" y="3607118"/>
            <a:ext cx="1692592" cy="211574"/>
          </a:xfrm>
          <a:prstGeom prst="rect">
            <a:avLst/>
          </a:prstGeom>
          <a:noFill/>
          <a:ln/>
        </p:spPr>
        <p:txBody>
          <a:bodyPr wrap="none" lIns="0" tIns="0" rIns="0" bIns="0" rtlCol="0" anchor="t"/>
          <a:lstStyle/>
          <a:p>
            <a:pPr marL="0" indent="0" algn="ctr">
              <a:lnSpc>
                <a:spcPts val="1650"/>
              </a:lnSpc>
              <a:buNone/>
            </a:pPr>
            <a:r>
              <a:rPr lang="en-US" sz="1300" dirty="0">
                <a:solidFill>
                  <a:srgbClr val="CFCBBF"/>
                </a:solidFill>
                <a:latin typeface="Prata" pitchFamily="34" charset="0"/>
                <a:ea typeface="Prata" pitchFamily="34" charset="-122"/>
                <a:cs typeface="Prata" pitchFamily="34" charset="-120"/>
              </a:rPr>
              <a:t>Verify Legitimacy</a:t>
            </a:r>
            <a:endParaRPr lang="en-US" sz="1300" dirty="0"/>
          </a:p>
        </p:txBody>
      </p:sp>
      <p:sp>
        <p:nvSpPr>
          <p:cNvPr id="9" name="Text 6"/>
          <p:cNvSpPr/>
          <p:nvPr/>
        </p:nvSpPr>
        <p:spPr>
          <a:xfrm>
            <a:off x="473869" y="3899892"/>
            <a:ext cx="8196262" cy="216575"/>
          </a:xfrm>
          <a:prstGeom prst="rect">
            <a:avLst/>
          </a:prstGeom>
          <a:noFill/>
          <a:ln/>
        </p:spPr>
        <p:txBody>
          <a:bodyPr wrap="none" lIns="0" tIns="0" rIns="0" bIns="0" rtlCol="0" anchor="t"/>
          <a:lstStyle/>
          <a:p>
            <a:pPr marL="0" indent="0" algn="ctr">
              <a:lnSpc>
                <a:spcPts val="1700"/>
              </a:lnSpc>
              <a:buNone/>
            </a:pPr>
            <a:r>
              <a:rPr lang="en-US" sz="1050" dirty="0">
                <a:solidFill>
                  <a:srgbClr val="CFCBBF"/>
                </a:solidFill>
                <a:latin typeface="Raleway" pitchFamily="34" charset="0"/>
                <a:ea typeface="Raleway" pitchFamily="34" charset="-122"/>
                <a:cs typeface="Raleway" pitchFamily="34" charset="-120"/>
              </a:rPr>
              <a:t>Carefully examine the sender's address, URLs, and other details to ensure the authenticity of any requests for sensitive information.</a:t>
            </a:r>
            <a:endParaRPr lang="en-US" sz="1050" dirty="0"/>
          </a:p>
        </p:txBody>
      </p:sp>
      <p:sp>
        <p:nvSpPr>
          <p:cNvPr id="10" name="Text 7"/>
          <p:cNvSpPr/>
          <p:nvPr/>
        </p:nvSpPr>
        <p:spPr>
          <a:xfrm>
            <a:off x="473869" y="4590217"/>
            <a:ext cx="8196262" cy="446842"/>
          </a:xfrm>
          <a:prstGeom prst="rect">
            <a:avLst/>
          </a:prstGeom>
          <a:noFill/>
          <a:ln/>
        </p:spPr>
        <p:txBody>
          <a:bodyPr wrap="none" lIns="0" tIns="0" rIns="0" bIns="0" rtlCol="0" anchor="t"/>
          <a:lstStyle/>
          <a:p>
            <a:pPr marL="0" indent="0" algn="ctr">
              <a:lnSpc>
                <a:spcPts val="3500"/>
              </a:lnSpc>
              <a:buNone/>
            </a:pPr>
            <a:r>
              <a:rPr lang="en-US" sz="3500" dirty="0">
                <a:solidFill>
                  <a:srgbClr val="CFCBBF"/>
                </a:solidFill>
                <a:latin typeface="Prata" pitchFamily="34" charset="0"/>
                <a:ea typeface="Prata" pitchFamily="34" charset="-122"/>
                <a:cs typeface="Prata" pitchFamily="34" charset="-120"/>
              </a:rPr>
              <a:t>3</a:t>
            </a:r>
            <a:endParaRPr lang="en-US" sz="3500" dirty="0"/>
          </a:p>
        </p:txBody>
      </p:sp>
      <p:sp>
        <p:nvSpPr>
          <p:cNvPr id="11" name="Text 8"/>
          <p:cNvSpPr/>
          <p:nvPr/>
        </p:nvSpPr>
        <p:spPr>
          <a:xfrm>
            <a:off x="3725704" y="5206127"/>
            <a:ext cx="1692592" cy="211574"/>
          </a:xfrm>
          <a:prstGeom prst="rect">
            <a:avLst/>
          </a:prstGeom>
          <a:noFill/>
          <a:ln/>
        </p:spPr>
        <p:txBody>
          <a:bodyPr wrap="none" lIns="0" tIns="0" rIns="0" bIns="0" rtlCol="0" anchor="t"/>
          <a:lstStyle/>
          <a:p>
            <a:pPr marL="0" indent="0" algn="ctr">
              <a:lnSpc>
                <a:spcPts val="1650"/>
              </a:lnSpc>
              <a:buNone/>
            </a:pPr>
            <a:r>
              <a:rPr lang="en-US" sz="1300" dirty="0">
                <a:solidFill>
                  <a:srgbClr val="CFCBBF"/>
                </a:solidFill>
                <a:latin typeface="Prata" pitchFamily="34" charset="0"/>
                <a:ea typeface="Prata" pitchFamily="34" charset="-122"/>
                <a:cs typeface="Prata" pitchFamily="34" charset="-120"/>
              </a:rPr>
              <a:t>Protect Yourself</a:t>
            </a:r>
            <a:endParaRPr lang="en-US" sz="1300" dirty="0"/>
          </a:p>
        </p:txBody>
      </p:sp>
      <p:sp>
        <p:nvSpPr>
          <p:cNvPr id="12" name="Text 9"/>
          <p:cNvSpPr/>
          <p:nvPr/>
        </p:nvSpPr>
        <p:spPr>
          <a:xfrm>
            <a:off x="473869" y="5498902"/>
            <a:ext cx="8196262" cy="433149"/>
          </a:xfrm>
          <a:prstGeom prst="rect">
            <a:avLst/>
          </a:prstGeom>
          <a:noFill/>
          <a:ln/>
        </p:spPr>
        <p:txBody>
          <a:bodyPr wrap="square" lIns="0" tIns="0" rIns="0" bIns="0" rtlCol="0" anchor="t"/>
          <a:lstStyle/>
          <a:p>
            <a:pPr marL="0" indent="0" algn="ctr">
              <a:lnSpc>
                <a:spcPts val="1700"/>
              </a:lnSpc>
              <a:buNone/>
            </a:pPr>
            <a:r>
              <a:rPr lang="en-US" sz="1050" dirty="0">
                <a:solidFill>
                  <a:srgbClr val="CFCBBF"/>
                </a:solidFill>
                <a:latin typeface="Raleway" pitchFamily="34" charset="0"/>
                <a:ea typeface="Raleway" pitchFamily="34" charset="-122"/>
                <a:cs typeface="Raleway" pitchFamily="34" charset="-120"/>
              </a:rPr>
              <a:t>Implement strong security measures, such as using unique passwords, enabling two-factor authentication, and keeping your software up to date.</a:t>
            </a:r>
            <a:endParaRPr lang="en-US" sz="1050" dirty="0"/>
          </a:p>
        </p:txBody>
      </p:sp>
      <p:sp>
        <p:nvSpPr>
          <p:cNvPr id="13" name="Text 10"/>
          <p:cNvSpPr/>
          <p:nvPr/>
        </p:nvSpPr>
        <p:spPr>
          <a:xfrm>
            <a:off x="473869" y="6405801"/>
            <a:ext cx="8196262" cy="446842"/>
          </a:xfrm>
          <a:prstGeom prst="rect">
            <a:avLst/>
          </a:prstGeom>
          <a:noFill/>
          <a:ln/>
        </p:spPr>
        <p:txBody>
          <a:bodyPr wrap="none" lIns="0" tIns="0" rIns="0" bIns="0" rtlCol="0" anchor="t"/>
          <a:lstStyle/>
          <a:p>
            <a:pPr marL="0" indent="0" algn="ctr">
              <a:lnSpc>
                <a:spcPts val="3500"/>
              </a:lnSpc>
              <a:buNone/>
            </a:pPr>
            <a:r>
              <a:rPr lang="en-US" sz="3500" dirty="0">
                <a:solidFill>
                  <a:srgbClr val="CFCBBF"/>
                </a:solidFill>
                <a:latin typeface="Prata" pitchFamily="34" charset="0"/>
                <a:ea typeface="Prata" pitchFamily="34" charset="-122"/>
                <a:cs typeface="Prata" pitchFamily="34" charset="-120"/>
              </a:rPr>
              <a:t>4</a:t>
            </a:r>
            <a:endParaRPr lang="en-US" sz="3500" dirty="0"/>
          </a:p>
        </p:txBody>
      </p:sp>
      <p:sp>
        <p:nvSpPr>
          <p:cNvPr id="14" name="Text 11"/>
          <p:cNvSpPr/>
          <p:nvPr/>
        </p:nvSpPr>
        <p:spPr>
          <a:xfrm>
            <a:off x="3725704" y="7021711"/>
            <a:ext cx="1692592" cy="211574"/>
          </a:xfrm>
          <a:prstGeom prst="rect">
            <a:avLst/>
          </a:prstGeom>
          <a:noFill/>
          <a:ln/>
        </p:spPr>
        <p:txBody>
          <a:bodyPr wrap="none" lIns="0" tIns="0" rIns="0" bIns="0" rtlCol="0" anchor="t"/>
          <a:lstStyle/>
          <a:p>
            <a:pPr marL="0" indent="0" algn="ctr">
              <a:lnSpc>
                <a:spcPts val="1650"/>
              </a:lnSpc>
              <a:buNone/>
            </a:pPr>
            <a:r>
              <a:rPr lang="en-US" sz="1300" dirty="0">
                <a:solidFill>
                  <a:srgbClr val="CFCBBF"/>
                </a:solidFill>
                <a:latin typeface="Prata" pitchFamily="34" charset="0"/>
                <a:ea typeface="Prata" pitchFamily="34" charset="-122"/>
                <a:cs typeface="Prata" pitchFamily="34" charset="-120"/>
              </a:rPr>
              <a:t>Report and Share</a:t>
            </a:r>
            <a:endParaRPr lang="en-US" sz="1300" dirty="0"/>
          </a:p>
        </p:txBody>
      </p:sp>
      <p:sp>
        <p:nvSpPr>
          <p:cNvPr id="15" name="Text 12"/>
          <p:cNvSpPr/>
          <p:nvPr/>
        </p:nvSpPr>
        <p:spPr>
          <a:xfrm>
            <a:off x="473869" y="7314486"/>
            <a:ext cx="8196262" cy="433149"/>
          </a:xfrm>
          <a:prstGeom prst="rect">
            <a:avLst/>
          </a:prstGeom>
          <a:noFill/>
          <a:ln/>
        </p:spPr>
        <p:txBody>
          <a:bodyPr wrap="square" lIns="0" tIns="0" rIns="0" bIns="0" rtlCol="0" anchor="t"/>
          <a:lstStyle/>
          <a:p>
            <a:pPr marL="0" indent="0" algn="ctr">
              <a:lnSpc>
                <a:spcPts val="1700"/>
              </a:lnSpc>
              <a:buNone/>
            </a:pPr>
            <a:r>
              <a:rPr lang="en-US" sz="1050" dirty="0">
                <a:solidFill>
                  <a:srgbClr val="CFCBBF"/>
                </a:solidFill>
                <a:latin typeface="Raleway" pitchFamily="34" charset="0"/>
                <a:ea typeface="Raleway" pitchFamily="34" charset="-122"/>
                <a:cs typeface="Raleway" pitchFamily="34" charset="-120"/>
              </a:rPr>
              <a:t>Promptly report any suspected phishing attempts to the appropriate authorities and share your experiences to help others stay informed and vigilant.</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What is Phishing?</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Definition</a:t>
            </a:r>
            <a:endParaRPr lang="en-US" sz="2200" dirty="0"/>
          </a:p>
        </p:txBody>
      </p:sp>
      <p:sp>
        <p:nvSpPr>
          <p:cNvPr id="4" name="Text 2"/>
          <p:cNvSpPr/>
          <p:nvPr/>
        </p:nvSpPr>
        <p:spPr>
          <a:xfrm>
            <a:off x="793790" y="385250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Phishing is a type of social engineering attack where malicious actors attempt to lure victims into revealing sensitive information, such as login credentials, financial data, or other personal details. Phishers often impersonate legitimate organizations or individuals to gain the trust of their targets.</a:t>
            </a:r>
            <a:endParaRPr lang="en-US" sz="1750" dirty="0"/>
          </a:p>
        </p:txBody>
      </p:sp>
      <p:sp>
        <p:nvSpPr>
          <p:cNvPr id="5" name="Text 3"/>
          <p:cNvSpPr/>
          <p:nvPr/>
        </p:nvSpPr>
        <p:spPr>
          <a:xfrm>
            <a:off x="7599521"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Objectives</a:t>
            </a:r>
            <a:endParaRPr lang="en-US" sz="2200" dirty="0"/>
          </a:p>
        </p:txBody>
      </p:sp>
      <p:sp>
        <p:nvSpPr>
          <p:cNvPr id="6" name="Text 4"/>
          <p:cNvSpPr/>
          <p:nvPr/>
        </p:nvSpPr>
        <p:spPr>
          <a:xfrm>
            <a:off x="7599521" y="3852505"/>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primary goals of phishing attacks are to steal sensitive information, install malware, or gain unauthorized access to systems and networks. Phishers can then use this information to commit identity theft, financial fraud, or further cyber attacks.</a:t>
            </a:r>
            <a:endParaRPr lang="en-US" sz="1750" dirty="0"/>
          </a:p>
        </p:txBody>
      </p:sp>
      <p:pic>
        <p:nvPicPr>
          <p:cNvPr id="8" name="Picture 7">
            <a:extLst>
              <a:ext uri="{FF2B5EF4-FFF2-40B4-BE49-F238E27FC236}">
                <a16:creationId xmlns:a16="http://schemas.microsoft.com/office/drawing/2014/main" id="{C7305115-78E4-7CC8-0B1D-1886A20231C5}"/>
              </a:ext>
            </a:extLst>
          </p:cNvPr>
          <p:cNvPicPr>
            <a:picLocks noChangeAspect="1"/>
          </p:cNvPicPr>
          <p:nvPr/>
        </p:nvPicPr>
        <p:blipFill>
          <a:blip r:embed="rId3"/>
          <a:stretch>
            <a:fillRect/>
          </a:stretch>
        </p:blipFill>
        <p:spPr>
          <a:xfrm>
            <a:off x="12773168" y="7573584"/>
            <a:ext cx="1762371" cy="5430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2858"/>
            <a:ext cx="5486400" cy="8232458"/>
          </a:xfrm>
          <a:prstGeom prst="rect">
            <a:avLst/>
          </a:prstGeom>
        </p:spPr>
      </p:pic>
      <p:sp>
        <p:nvSpPr>
          <p:cNvPr id="3" name="Text 0"/>
          <p:cNvSpPr/>
          <p:nvPr/>
        </p:nvSpPr>
        <p:spPr>
          <a:xfrm>
            <a:off x="681633" y="535543"/>
            <a:ext cx="6093976" cy="608648"/>
          </a:xfrm>
          <a:prstGeom prst="rect">
            <a:avLst/>
          </a:prstGeom>
          <a:noFill/>
          <a:ln/>
        </p:spPr>
        <p:txBody>
          <a:bodyPr wrap="none" lIns="0" tIns="0" rIns="0" bIns="0" rtlCol="0" anchor="t"/>
          <a:lstStyle/>
          <a:p>
            <a:pPr marL="0" indent="0">
              <a:lnSpc>
                <a:spcPts val="4750"/>
              </a:lnSpc>
              <a:buNone/>
            </a:pPr>
            <a:r>
              <a:rPr lang="en-US" sz="3800" dirty="0">
                <a:solidFill>
                  <a:srgbClr val="F2E782"/>
                </a:solidFill>
                <a:latin typeface="Prata" pitchFamily="34" charset="0"/>
                <a:ea typeface="Prata" pitchFamily="34" charset="-122"/>
                <a:cs typeface="Prata" pitchFamily="34" charset="-120"/>
              </a:rPr>
              <a:t>Common Phishing Tactics</a:t>
            </a:r>
            <a:endParaRPr lang="en-US" sz="3800" dirty="0"/>
          </a:p>
        </p:txBody>
      </p:sp>
      <p:sp>
        <p:nvSpPr>
          <p:cNvPr id="4" name="Shape 1"/>
          <p:cNvSpPr/>
          <p:nvPr/>
        </p:nvSpPr>
        <p:spPr>
          <a:xfrm>
            <a:off x="681633" y="1655326"/>
            <a:ext cx="438150" cy="438150"/>
          </a:xfrm>
          <a:prstGeom prst="roundRect">
            <a:avLst>
              <a:gd name="adj" fmla="val 6668"/>
            </a:avLst>
          </a:prstGeom>
          <a:solidFill>
            <a:srgbClr val="3A3B3C"/>
          </a:solidFill>
          <a:ln/>
        </p:spPr>
      </p:sp>
      <p:sp>
        <p:nvSpPr>
          <p:cNvPr id="5" name="Text 2"/>
          <p:cNvSpPr/>
          <p:nvPr/>
        </p:nvSpPr>
        <p:spPr>
          <a:xfrm>
            <a:off x="850225" y="1728311"/>
            <a:ext cx="100846" cy="292179"/>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1</a:t>
            </a:r>
            <a:endParaRPr lang="en-US" sz="2300" dirty="0"/>
          </a:p>
        </p:txBody>
      </p:sp>
      <p:sp>
        <p:nvSpPr>
          <p:cNvPr id="6" name="Text 3"/>
          <p:cNvSpPr/>
          <p:nvPr/>
        </p:nvSpPr>
        <p:spPr>
          <a:xfrm>
            <a:off x="1314450" y="1655326"/>
            <a:ext cx="2434709" cy="304324"/>
          </a:xfrm>
          <a:prstGeom prst="rect">
            <a:avLst/>
          </a:prstGeom>
          <a:noFill/>
          <a:ln/>
        </p:spPr>
        <p:txBody>
          <a:bodyPr wrap="none" lIns="0" tIns="0" rIns="0" bIns="0" rtlCol="0" anchor="t"/>
          <a:lstStyle/>
          <a:p>
            <a:pPr marL="0" indent="0">
              <a:lnSpc>
                <a:spcPts val="2350"/>
              </a:lnSpc>
              <a:buNone/>
            </a:pPr>
            <a:r>
              <a:rPr lang="en-US" sz="1900" dirty="0">
                <a:solidFill>
                  <a:srgbClr val="CFCBBF"/>
                </a:solidFill>
                <a:latin typeface="Prata" pitchFamily="34" charset="0"/>
                <a:ea typeface="Prata" pitchFamily="34" charset="-122"/>
                <a:cs typeface="Prata" pitchFamily="34" charset="-120"/>
              </a:rPr>
              <a:t>Impersonation</a:t>
            </a:r>
            <a:endParaRPr lang="en-US" sz="1900" dirty="0"/>
          </a:p>
        </p:txBody>
      </p:sp>
      <p:sp>
        <p:nvSpPr>
          <p:cNvPr id="7" name="Text 4"/>
          <p:cNvSpPr/>
          <p:nvPr/>
        </p:nvSpPr>
        <p:spPr>
          <a:xfrm>
            <a:off x="1314450" y="2076450"/>
            <a:ext cx="7147917" cy="934760"/>
          </a:xfrm>
          <a:prstGeom prst="rect">
            <a:avLst/>
          </a:prstGeom>
          <a:noFill/>
          <a:ln/>
        </p:spPr>
        <p:txBody>
          <a:bodyPr wrap="square" lIns="0" tIns="0" rIns="0" bIns="0" rtlCol="0" anchor="t"/>
          <a:lstStyle/>
          <a:p>
            <a:pPr marL="0" indent="0">
              <a:lnSpc>
                <a:spcPts val="2450"/>
              </a:lnSpc>
              <a:buNone/>
            </a:pPr>
            <a:r>
              <a:rPr lang="en-US" sz="1500" dirty="0">
                <a:solidFill>
                  <a:srgbClr val="CFCBBF"/>
                </a:solidFill>
                <a:latin typeface="Raleway" pitchFamily="34" charset="0"/>
                <a:ea typeface="Raleway" pitchFamily="34" charset="-122"/>
                <a:cs typeface="Raleway" pitchFamily="34" charset="-120"/>
              </a:rPr>
              <a:t>Phishers often impersonate trusted organizations, such as banks, government agencies, or well-known companies, in an attempt to appear legitimate and gain the victim's trust.</a:t>
            </a:r>
            <a:endParaRPr lang="en-US" sz="1500" dirty="0"/>
          </a:p>
        </p:txBody>
      </p:sp>
      <p:sp>
        <p:nvSpPr>
          <p:cNvPr id="8" name="Shape 5"/>
          <p:cNvSpPr/>
          <p:nvPr/>
        </p:nvSpPr>
        <p:spPr>
          <a:xfrm>
            <a:off x="681633" y="3424952"/>
            <a:ext cx="438150" cy="438150"/>
          </a:xfrm>
          <a:prstGeom prst="roundRect">
            <a:avLst>
              <a:gd name="adj" fmla="val 6668"/>
            </a:avLst>
          </a:prstGeom>
          <a:solidFill>
            <a:srgbClr val="3A3B3C"/>
          </a:solidFill>
          <a:ln/>
        </p:spPr>
      </p:sp>
      <p:sp>
        <p:nvSpPr>
          <p:cNvPr id="9" name="Text 6"/>
          <p:cNvSpPr/>
          <p:nvPr/>
        </p:nvSpPr>
        <p:spPr>
          <a:xfrm>
            <a:off x="811173" y="3497937"/>
            <a:ext cx="179070" cy="292179"/>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2</a:t>
            </a:r>
            <a:endParaRPr lang="en-US" sz="2300" dirty="0"/>
          </a:p>
        </p:txBody>
      </p:sp>
      <p:sp>
        <p:nvSpPr>
          <p:cNvPr id="10" name="Text 7"/>
          <p:cNvSpPr/>
          <p:nvPr/>
        </p:nvSpPr>
        <p:spPr>
          <a:xfrm>
            <a:off x="1314450" y="3424952"/>
            <a:ext cx="2434709" cy="304324"/>
          </a:xfrm>
          <a:prstGeom prst="rect">
            <a:avLst/>
          </a:prstGeom>
          <a:noFill/>
          <a:ln/>
        </p:spPr>
        <p:txBody>
          <a:bodyPr wrap="none" lIns="0" tIns="0" rIns="0" bIns="0" rtlCol="0" anchor="t"/>
          <a:lstStyle/>
          <a:p>
            <a:pPr marL="0" indent="0">
              <a:lnSpc>
                <a:spcPts val="2350"/>
              </a:lnSpc>
              <a:buNone/>
            </a:pPr>
            <a:r>
              <a:rPr lang="en-US" sz="1900" dirty="0">
                <a:solidFill>
                  <a:srgbClr val="CFCBBF"/>
                </a:solidFill>
                <a:latin typeface="Prata" pitchFamily="34" charset="0"/>
                <a:ea typeface="Prata" pitchFamily="34" charset="-122"/>
                <a:cs typeface="Prata" pitchFamily="34" charset="-120"/>
              </a:rPr>
              <a:t>Urgent Requests</a:t>
            </a:r>
            <a:endParaRPr lang="en-US" sz="1900" dirty="0"/>
          </a:p>
        </p:txBody>
      </p:sp>
      <p:sp>
        <p:nvSpPr>
          <p:cNvPr id="11" name="Text 8"/>
          <p:cNvSpPr/>
          <p:nvPr/>
        </p:nvSpPr>
        <p:spPr>
          <a:xfrm>
            <a:off x="1314450" y="3846076"/>
            <a:ext cx="7147917" cy="934760"/>
          </a:xfrm>
          <a:prstGeom prst="rect">
            <a:avLst/>
          </a:prstGeom>
          <a:noFill/>
          <a:ln/>
        </p:spPr>
        <p:txBody>
          <a:bodyPr wrap="square" lIns="0" tIns="0" rIns="0" bIns="0" rtlCol="0" anchor="t"/>
          <a:lstStyle/>
          <a:p>
            <a:pPr marL="0" indent="0">
              <a:lnSpc>
                <a:spcPts val="2450"/>
              </a:lnSpc>
              <a:buNone/>
            </a:pPr>
            <a:r>
              <a:rPr lang="en-US" sz="1500" dirty="0">
                <a:solidFill>
                  <a:srgbClr val="CFCBBF"/>
                </a:solidFill>
                <a:latin typeface="Raleway" pitchFamily="34" charset="0"/>
                <a:ea typeface="Raleway" pitchFamily="34" charset="-122"/>
                <a:cs typeface="Raleway" pitchFamily="34" charset="-120"/>
              </a:rPr>
              <a:t>Phishing emails may create a sense of urgency, such as threatening account closure or legal action, to pressure the victim into taking immediate action without proper verification.</a:t>
            </a:r>
            <a:endParaRPr lang="en-US" sz="1500" dirty="0"/>
          </a:p>
        </p:txBody>
      </p:sp>
      <p:sp>
        <p:nvSpPr>
          <p:cNvPr id="12" name="Shape 9"/>
          <p:cNvSpPr/>
          <p:nvPr/>
        </p:nvSpPr>
        <p:spPr>
          <a:xfrm>
            <a:off x="681633" y="5194578"/>
            <a:ext cx="438150" cy="438150"/>
          </a:xfrm>
          <a:prstGeom prst="roundRect">
            <a:avLst>
              <a:gd name="adj" fmla="val 6668"/>
            </a:avLst>
          </a:prstGeom>
          <a:solidFill>
            <a:srgbClr val="3A3B3C"/>
          </a:solidFill>
          <a:ln/>
        </p:spPr>
      </p:sp>
      <p:sp>
        <p:nvSpPr>
          <p:cNvPr id="13" name="Text 10"/>
          <p:cNvSpPr/>
          <p:nvPr/>
        </p:nvSpPr>
        <p:spPr>
          <a:xfrm>
            <a:off x="810101" y="5267563"/>
            <a:ext cx="181094" cy="292179"/>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3</a:t>
            </a:r>
            <a:endParaRPr lang="en-US" sz="2300" dirty="0"/>
          </a:p>
        </p:txBody>
      </p:sp>
      <p:sp>
        <p:nvSpPr>
          <p:cNvPr id="14" name="Text 11"/>
          <p:cNvSpPr/>
          <p:nvPr/>
        </p:nvSpPr>
        <p:spPr>
          <a:xfrm>
            <a:off x="1314450" y="5194578"/>
            <a:ext cx="2434709" cy="304324"/>
          </a:xfrm>
          <a:prstGeom prst="rect">
            <a:avLst/>
          </a:prstGeom>
          <a:noFill/>
          <a:ln/>
        </p:spPr>
        <p:txBody>
          <a:bodyPr wrap="none" lIns="0" tIns="0" rIns="0" bIns="0" rtlCol="0" anchor="t"/>
          <a:lstStyle/>
          <a:p>
            <a:pPr marL="0" indent="0">
              <a:lnSpc>
                <a:spcPts val="2350"/>
              </a:lnSpc>
              <a:buNone/>
            </a:pPr>
            <a:r>
              <a:rPr lang="en-US" sz="1900" dirty="0">
                <a:solidFill>
                  <a:srgbClr val="CFCBBF"/>
                </a:solidFill>
                <a:latin typeface="Prata" pitchFamily="34" charset="0"/>
                <a:ea typeface="Prata" pitchFamily="34" charset="-122"/>
                <a:cs typeface="Prata" pitchFamily="34" charset="-120"/>
              </a:rPr>
              <a:t>Fake Offers</a:t>
            </a:r>
            <a:endParaRPr lang="en-US" sz="1900" dirty="0"/>
          </a:p>
        </p:txBody>
      </p:sp>
      <p:sp>
        <p:nvSpPr>
          <p:cNvPr id="15" name="Text 12"/>
          <p:cNvSpPr/>
          <p:nvPr/>
        </p:nvSpPr>
        <p:spPr>
          <a:xfrm>
            <a:off x="1314450" y="5615702"/>
            <a:ext cx="7147917" cy="623173"/>
          </a:xfrm>
          <a:prstGeom prst="rect">
            <a:avLst/>
          </a:prstGeom>
          <a:noFill/>
          <a:ln/>
        </p:spPr>
        <p:txBody>
          <a:bodyPr wrap="square" lIns="0" tIns="0" rIns="0" bIns="0" rtlCol="0" anchor="t"/>
          <a:lstStyle/>
          <a:p>
            <a:pPr marL="0" indent="0">
              <a:lnSpc>
                <a:spcPts val="2450"/>
              </a:lnSpc>
              <a:buNone/>
            </a:pPr>
            <a:r>
              <a:rPr lang="en-US" sz="1500" dirty="0">
                <a:solidFill>
                  <a:srgbClr val="CFCBBF"/>
                </a:solidFill>
                <a:latin typeface="Raleway" pitchFamily="34" charset="0"/>
                <a:ea typeface="Raleway" pitchFamily="34" charset="-122"/>
                <a:cs typeface="Raleway" pitchFamily="34" charset="-120"/>
              </a:rPr>
              <a:t>Phishers may offer enticing deals, prizes, or job opportunities to lure victims into providing personal information or clicking on malicious links.</a:t>
            </a:r>
            <a:endParaRPr lang="en-US" sz="1500" dirty="0"/>
          </a:p>
        </p:txBody>
      </p:sp>
      <p:sp>
        <p:nvSpPr>
          <p:cNvPr id="16" name="Shape 13"/>
          <p:cNvSpPr/>
          <p:nvPr/>
        </p:nvSpPr>
        <p:spPr>
          <a:xfrm>
            <a:off x="681633" y="6652617"/>
            <a:ext cx="438150" cy="438150"/>
          </a:xfrm>
          <a:prstGeom prst="roundRect">
            <a:avLst>
              <a:gd name="adj" fmla="val 6668"/>
            </a:avLst>
          </a:prstGeom>
          <a:solidFill>
            <a:srgbClr val="3A3B3C"/>
          </a:solidFill>
          <a:ln/>
        </p:spPr>
      </p:sp>
      <p:sp>
        <p:nvSpPr>
          <p:cNvPr id="17" name="Text 14"/>
          <p:cNvSpPr/>
          <p:nvPr/>
        </p:nvSpPr>
        <p:spPr>
          <a:xfrm>
            <a:off x="815221" y="6725603"/>
            <a:ext cx="170974" cy="292179"/>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4</a:t>
            </a:r>
            <a:endParaRPr lang="en-US" sz="2300" dirty="0"/>
          </a:p>
        </p:txBody>
      </p:sp>
      <p:sp>
        <p:nvSpPr>
          <p:cNvPr id="18" name="Text 15"/>
          <p:cNvSpPr/>
          <p:nvPr/>
        </p:nvSpPr>
        <p:spPr>
          <a:xfrm>
            <a:off x="1314450" y="6652617"/>
            <a:ext cx="2679978" cy="304324"/>
          </a:xfrm>
          <a:prstGeom prst="rect">
            <a:avLst/>
          </a:prstGeom>
          <a:noFill/>
          <a:ln/>
        </p:spPr>
        <p:txBody>
          <a:bodyPr wrap="none" lIns="0" tIns="0" rIns="0" bIns="0" rtlCol="0" anchor="t"/>
          <a:lstStyle/>
          <a:p>
            <a:pPr marL="0" indent="0">
              <a:lnSpc>
                <a:spcPts val="2350"/>
              </a:lnSpc>
              <a:buNone/>
            </a:pPr>
            <a:r>
              <a:rPr lang="en-US" sz="1900" dirty="0">
                <a:solidFill>
                  <a:srgbClr val="CFCBBF"/>
                </a:solidFill>
                <a:latin typeface="Prata" pitchFamily="34" charset="0"/>
                <a:ea typeface="Prata" pitchFamily="34" charset="-122"/>
                <a:cs typeface="Prata" pitchFamily="34" charset="-120"/>
              </a:rPr>
              <a:t>Malicious Attachments</a:t>
            </a:r>
            <a:endParaRPr lang="en-US" sz="1900" dirty="0"/>
          </a:p>
        </p:txBody>
      </p:sp>
      <p:sp>
        <p:nvSpPr>
          <p:cNvPr id="19" name="Text 16"/>
          <p:cNvSpPr/>
          <p:nvPr/>
        </p:nvSpPr>
        <p:spPr>
          <a:xfrm>
            <a:off x="1314450" y="7073741"/>
            <a:ext cx="7147917" cy="623173"/>
          </a:xfrm>
          <a:prstGeom prst="rect">
            <a:avLst/>
          </a:prstGeom>
          <a:noFill/>
          <a:ln/>
        </p:spPr>
        <p:txBody>
          <a:bodyPr wrap="square" lIns="0" tIns="0" rIns="0" bIns="0" rtlCol="0" anchor="t"/>
          <a:lstStyle/>
          <a:p>
            <a:pPr marL="0" indent="0">
              <a:lnSpc>
                <a:spcPts val="2450"/>
              </a:lnSpc>
              <a:buNone/>
            </a:pPr>
            <a:r>
              <a:rPr lang="en-US" sz="1500" dirty="0">
                <a:solidFill>
                  <a:srgbClr val="CFCBBF"/>
                </a:solidFill>
                <a:latin typeface="Raleway" pitchFamily="34" charset="0"/>
                <a:ea typeface="Raleway" pitchFamily="34" charset="-122"/>
                <a:cs typeface="Raleway" pitchFamily="34" charset="-120"/>
              </a:rPr>
              <a:t>Phishing emails may contain attachments that, when opened, can install malware or give the attacker access to the victim's device or network.</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75428"/>
          </a:xfrm>
          <a:prstGeom prst="rect">
            <a:avLst/>
          </a:prstGeom>
        </p:spPr>
      </p:pic>
      <p:sp>
        <p:nvSpPr>
          <p:cNvPr id="3" name="Text 0"/>
          <p:cNvSpPr/>
          <p:nvPr/>
        </p:nvSpPr>
        <p:spPr>
          <a:xfrm>
            <a:off x="693063" y="3021449"/>
            <a:ext cx="5937885" cy="618768"/>
          </a:xfrm>
          <a:prstGeom prst="rect">
            <a:avLst/>
          </a:prstGeom>
          <a:noFill/>
          <a:ln/>
        </p:spPr>
        <p:txBody>
          <a:bodyPr wrap="none" lIns="0" tIns="0" rIns="0" bIns="0" rtlCol="0" anchor="t"/>
          <a:lstStyle/>
          <a:p>
            <a:pPr marL="0" indent="0">
              <a:lnSpc>
                <a:spcPts val="4850"/>
              </a:lnSpc>
              <a:buNone/>
            </a:pPr>
            <a:r>
              <a:rPr lang="en-US" sz="3850" dirty="0">
                <a:solidFill>
                  <a:srgbClr val="F2E782"/>
                </a:solidFill>
                <a:latin typeface="Prata" pitchFamily="34" charset="0"/>
                <a:ea typeface="Prata" pitchFamily="34" charset="-122"/>
                <a:cs typeface="Prata" pitchFamily="34" charset="-120"/>
              </a:rPr>
              <a:t>Spotting Phishing Emails</a:t>
            </a:r>
            <a:endParaRPr lang="en-US" sz="3850" dirty="0"/>
          </a:p>
        </p:txBody>
      </p:sp>
      <p:sp>
        <p:nvSpPr>
          <p:cNvPr id="4" name="Shape 1"/>
          <p:cNvSpPr/>
          <p:nvPr/>
        </p:nvSpPr>
        <p:spPr>
          <a:xfrm>
            <a:off x="693063" y="3937159"/>
            <a:ext cx="6523196" cy="1774150"/>
          </a:xfrm>
          <a:prstGeom prst="roundRect">
            <a:avLst>
              <a:gd name="adj" fmla="val 1674"/>
            </a:avLst>
          </a:prstGeom>
          <a:solidFill>
            <a:srgbClr val="3A3B3C"/>
          </a:solidFill>
          <a:ln/>
        </p:spPr>
      </p:sp>
      <p:sp>
        <p:nvSpPr>
          <p:cNvPr id="5" name="Text 2"/>
          <p:cNvSpPr/>
          <p:nvPr/>
        </p:nvSpPr>
        <p:spPr>
          <a:xfrm>
            <a:off x="891064" y="4135160"/>
            <a:ext cx="2475428" cy="309324"/>
          </a:xfrm>
          <a:prstGeom prst="rect">
            <a:avLst/>
          </a:prstGeom>
          <a:noFill/>
          <a:ln/>
        </p:spPr>
        <p:txBody>
          <a:bodyPr wrap="none" lIns="0" tIns="0" rIns="0" bIns="0" rtlCol="0" anchor="t"/>
          <a:lstStyle/>
          <a:p>
            <a:pPr marL="0" indent="0">
              <a:lnSpc>
                <a:spcPts val="2400"/>
              </a:lnSpc>
              <a:buNone/>
            </a:pPr>
            <a:r>
              <a:rPr lang="en-US" sz="1900" dirty="0">
                <a:solidFill>
                  <a:srgbClr val="CFCBBF"/>
                </a:solidFill>
                <a:latin typeface="Prata" pitchFamily="34" charset="0"/>
                <a:ea typeface="Prata" pitchFamily="34" charset="-122"/>
                <a:cs typeface="Prata" pitchFamily="34" charset="-120"/>
              </a:rPr>
              <a:t>Sender Address</a:t>
            </a:r>
            <a:endParaRPr lang="en-US" sz="1900" dirty="0"/>
          </a:p>
        </p:txBody>
      </p:sp>
      <p:sp>
        <p:nvSpPr>
          <p:cNvPr id="6" name="Text 3"/>
          <p:cNvSpPr/>
          <p:nvPr/>
        </p:nvSpPr>
        <p:spPr>
          <a:xfrm>
            <a:off x="891064" y="4563189"/>
            <a:ext cx="6127194" cy="950119"/>
          </a:xfrm>
          <a:prstGeom prst="rect">
            <a:avLst/>
          </a:prstGeom>
          <a:noFill/>
          <a:ln/>
        </p:spPr>
        <p:txBody>
          <a:bodyPr wrap="square" lIns="0" tIns="0" rIns="0" bIns="0" rtlCol="0" anchor="t"/>
          <a:lstStyle/>
          <a:p>
            <a:pPr marL="0" indent="0">
              <a:lnSpc>
                <a:spcPts val="2450"/>
              </a:lnSpc>
              <a:buNone/>
            </a:pPr>
            <a:r>
              <a:rPr lang="en-US" sz="1550" dirty="0">
                <a:solidFill>
                  <a:srgbClr val="CFCBBF"/>
                </a:solidFill>
                <a:latin typeface="Raleway" pitchFamily="34" charset="0"/>
                <a:ea typeface="Raleway" pitchFamily="34" charset="-122"/>
                <a:cs typeface="Raleway" pitchFamily="34" charset="-120"/>
              </a:rPr>
              <a:t>Closely examine the email sender's address, as phishers often use domain names that are similar to legitimate organizations but with small variations.</a:t>
            </a:r>
            <a:endParaRPr lang="en-US" sz="1550" dirty="0"/>
          </a:p>
        </p:txBody>
      </p:sp>
      <p:sp>
        <p:nvSpPr>
          <p:cNvPr id="7" name="Shape 4"/>
          <p:cNvSpPr/>
          <p:nvPr/>
        </p:nvSpPr>
        <p:spPr>
          <a:xfrm>
            <a:off x="7414260" y="3937159"/>
            <a:ext cx="6523196" cy="1774150"/>
          </a:xfrm>
          <a:prstGeom prst="roundRect">
            <a:avLst>
              <a:gd name="adj" fmla="val 1674"/>
            </a:avLst>
          </a:prstGeom>
          <a:solidFill>
            <a:srgbClr val="3A3B3C"/>
          </a:solidFill>
          <a:ln/>
        </p:spPr>
      </p:sp>
      <p:sp>
        <p:nvSpPr>
          <p:cNvPr id="8" name="Text 5"/>
          <p:cNvSpPr/>
          <p:nvPr/>
        </p:nvSpPr>
        <p:spPr>
          <a:xfrm>
            <a:off x="7612261" y="4135160"/>
            <a:ext cx="2707958" cy="309324"/>
          </a:xfrm>
          <a:prstGeom prst="rect">
            <a:avLst/>
          </a:prstGeom>
          <a:noFill/>
          <a:ln/>
        </p:spPr>
        <p:txBody>
          <a:bodyPr wrap="none" lIns="0" tIns="0" rIns="0" bIns="0" rtlCol="0" anchor="t"/>
          <a:lstStyle/>
          <a:p>
            <a:pPr marL="0" indent="0">
              <a:lnSpc>
                <a:spcPts val="2400"/>
              </a:lnSpc>
              <a:buNone/>
            </a:pPr>
            <a:r>
              <a:rPr lang="en-US" sz="1900" dirty="0">
                <a:solidFill>
                  <a:srgbClr val="CFCBBF"/>
                </a:solidFill>
                <a:latin typeface="Prata" pitchFamily="34" charset="0"/>
                <a:ea typeface="Prata" pitchFamily="34" charset="-122"/>
                <a:cs typeface="Prata" pitchFamily="34" charset="-120"/>
              </a:rPr>
              <a:t>Spelling and Grammar</a:t>
            </a:r>
            <a:endParaRPr lang="en-US" sz="1900" dirty="0"/>
          </a:p>
        </p:txBody>
      </p:sp>
      <p:sp>
        <p:nvSpPr>
          <p:cNvPr id="9" name="Text 6"/>
          <p:cNvSpPr/>
          <p:nvPr/>
        </p:nvSpPr>
        <p:spPr>
          <a:xfrm>
            <a:off x="7612261" y="4563189"/>
            <a:ext cx="6127194" cy="950119"/>
          </a:xfrm>
          <a:prstGeom prst="rect">
            <a:avLst/>
          </a:prstGeom>
          <a:noFill/>
          <a:ln/>
        </p:spPr>
        <p:txBody>
          <a:bodyPr wrap="square" lIns="0" tIns="0" rIns="0" bIns="0" rtlCol="0" anchor="t"/>
          <a:lstStyle/>
          <a:p>
            <a:pPr marL="0" indent="0">
              <a:lnSpc>
                <a:spcPts val="2450"/>
              </a:lnSpc>
              <a:buNone/>
            </a:pPr>
            <a:r>
              <a:rPr lang="en-US" sz="1550" dirty="0">
                <a:solidFill>
                  <a:srgbClr val="CFCBBF"/>
                </a:solidFill>
                <a:latin typeface="Raleway" pitchFamily="34" charset="0"/>
                <a:ea typeface="Raleway" pitchFamily="34" charset="-122"/>
                <a:cs typeface="Raleway" pitchFamily="34" charset="-120"/>
              </a:rPr>
              <a:t>Phishing emails may contain numerous spelling and grammatical errors, as they are often hastily crafted or translated from other languages.</a:t>
            </a:r>
            <a:endParaRPr lang="en-US" sz="1550" dirty="0"/>
          </a:p>
        </p:txBody>
      </p:sp>
      <p:sp>
        <p:nvSpPr>
          <p:cNvPr id="10" name="Shape 7"/>
          <p:cNvSpPr/>
          <p:nvPr/>
        </p:nvSpPr>
        <p:spPr>
          <a:xfrm>
            <a:off x="693063" y="5909310"/>
            <a:ext cx="6523196" cy="1774150"/>
          </a:xfrm>
          <a:prstGeom prst="roundRect">
            <a:avLst>
              <a:gd name="adj" fmla="val 1674"/>
            </a:avLst>
          </a:prstGeom>
          <a:solidFill>
            <a:srgbClr val="3A3B3C"/>
          </a:solidFill>
          <a:ln/>
        </p:spPr>
      </p:sp>
      <p:sp>
        <p:nvSpPr>
          <p:cNvPr id="11" name="Text 8"/>
          <p:cNvSpPr/>
          <p:nvPr/>
        </p:nvSpPr>
        <p:spPr>
          <a:xfrm>
            <a:off x="891064" y="6107311"/>
            <a:ext cx="2486025" cy="309324"/>
          </a:xfrm>
          <a:prstGeom prst="rect">
            <a:avLst/>
          </a:prstGeom>
          <a:noFill/>
          <a:ln/>
        </p:spPr>
        <p:txBody>
          <a:bodyPr wrap="none" lIns="0" tIns="0" rIns="0" bIns="0" rtlCol="0" anchor="t"/>
          <a:lstStyle/>
          <a:p>
            <a:pPr marL="0" indent="0">
              <a:lnSpc>
                <a:spcPts val="2400"/>
              </a:lnSpc>
              <a:buNone/>
            </a:pPr>
            <a:r>
              <a:rPr lang="en-US" sz="1900" dirty="0">
                <a:solidFill>
                  <a:srgbClr val="CFCBBF"/>
                </a:solidFill>
                <a:latin typeface="Prata" pitchFamily="34" charset="0"/>
                <a:ea typeface="Prata" pitchFamily="34" charset="-122"/>
                <a:cs typeface="Prata" pitchFamily="34" charset="-120"/>
              </a:rPr>
              <a:t>Urgency and Threats</a:t>
            </a:r>
            <a:endParaRPr lang="en-US" sz="1900" dirty="0"/>
          </a:p>
        </p:txBody>
      </p:sp>
      <p:sp>
        <p:nvSpPr>
          <p:cNvPr id="12" name="Text 9"/>
          <p:cNvSpPr/>
          <p:nvPr/>
        </p:nvSpPr>
        <p:spPr>
          <a:xfrm>
            <a:off x="891064" y="6535341"/>
            <a:ext cx="6127194" cy="950119"/>
          </a:xfrm>
          <a:prstGeom prst="rect">
            <a:avLst/>
          </a:prstGeom>
          <a:noFill/>
          <a:ln/>
        </p:spPr>
        <p:txBody>
          <a:bodyPr wrap="square" lIns="0" tIns="0" rIns="0" bIns="0" rtlCol="0" anchor="t"/>
          <a:lstStyle/>
          <a:p>
            <a:pPr marL="0" indent="0">
              <a:lnSpc>
                <a:spcPts val="2450"/>
              </a:lnSpc>
              <a:buNone/>
            </a:pPr>
            <a:r>
              <a:rPr lang="en-US" sz="1550" dirty="0">
                <a:solidFill>
                  <a:srgbClr val="CFCBBF"/>
                </a:solidFill>
                <a:latin typeface="Raleway" pitchFamily="34" charset="0"/>
                <a:ea typeface="Raleway" pitchFamily="34" charset="-122"/>
                <a:cs typeface="Raleway" pitchFamily="34" charset="-120"/>
              </a:rPr>
              <a:t>Be wary of emails that create a sense of urgency or threaten immediate consequences, such as account closure or legal action, if you do not take immediate action.</a:t>
            </a:r>
            <a:endParaRPr lang="en-US" sz="1550" dirty="0"/>
          </a:p>
        </p:txBody>
      </p:sp>
      <p:sp>
        <p:nvSpPr>
          <p:cNvPr id="13" name="Shape 10"/>
          <p:cNvSpPr/>
          <p:nvPr/>
        </p:nvSpPr>
        <p:spPr>
          <a:xfrm>
            <a:off x="7414260" y="5909310"/>
            <a:ext cx="6523196" cy="1774150"/>
          </a:xfrm>
          <a:prstGeom prst="roundRect">
            <a:avLst>
              <a:gd name="adj" fmla="val 1674"/>
            </a:avLst>
          </a:prstGeom>
          <a:solidFill>
            <a:srgbClr val="3A3B3C"/>
          </a:solidFill>
          <a:ln/>
        </p:spPr>
      </p:sp>
      <p:sp>
        <p:nvSpPr>
          <p:cNvPr id="14" name="Text 11"/>
          <p:cNvSpPr/>
          <p:nvPr/>
        </p:nvSpPr>
        <p:spPr>
          <a:xfrm>
            <a:off x="7612261" y="6107311"/>
            <a:ext cx="2588776" cy="309324"/>
          </a:xfrm>
          <a:prstGeom prst="rect">
            <a:avLst/>
          </a:prstGeom>
          <a:noFill/>
          <a:ln/>
        </p:spPr>
        <p:txBody>
          <a:bodyPr wrap="none" lIns="0" tIns="0" rIns="0" bIns="0" rtlCol="0" anchor="t"/>
          <a:lstStyle/>
          <a:p>
            <a:pPr marL="0" indent="0">
              <a:lnSpc>
                <a:spcPts val="2400"/>
              </a:lnSpc>
              <a:buNone/>
            </a:pPr>
            <a:r>
              <a:rPr lang="en-US" sz="1900" dirty="0">
                <a:solidFill>
                  <a:srgbClr val="CFCBBF"/>
                </a:solidFill>
                <a:latin typeface="Prata" pitchFamily="34" charset="0"/>
                <a:ea typeface="Prata" pitchFamily="34" charset="-122"/>
                <a:cs typeface="Prata" pitchFamily="34" charset="-120"/>
              </a:rPr>
              <a:t>Unexpected Requests</a:t>
            </a:r>
            <a:endParaRPr lang="en-US" sz="1900" dirty="0"/>
          </a:p>
        </p:txBody>
      </p:sp>
      <p:sp>
        <p:nvSpPr>
          <p:cNvPr id="15" name="Text 12"/>
          <p:cNvSpPr/>
          <p:nvPr/>
        </p:nvSpPr>
        <p:spPr>
          <a:xfrm>
            <a:off x="7612261" y="6535341"/>
            <a:ext cx="6127194" cy="950119"/>
          </a:xfrm>
          <a:prstGeom prst="rect">
            <a:avLst/>
          </a:prstGeom>
          <a:noFill/>
          <a:ln/>
        </p:spPr>
        <p:txBody>
          <a:bodyPr wrap="square" lIns="0" tIns="0" rIns="0" bIns="0" rtlCol="0" anchor="t"/>
          <a:lstStyle/>
          <a:p>
            <a:pPr marL="0" indent="0">
              <a:lnSpc>
                <a:spcPts val="2450"/>
              </a:lnSpc>
              <a:buNone/>
            </a:pPr>
            <a:r>
              <a:rPr lang="en-US" sz="1550" dirty="0">
                <a:solidFill>
                  <a:srgbClr val="CFCBBF"/>
                </a:solidFill>
                <a:latin typeface="Raleway" pitchFamily="34" charset="0"/>
                <a:ea typeface="Raleway" pitchFamily="34" charset="-122"/>
                <a:cs typeface="Raleway" pitchFamily="34" charset="-120"/>
              </a:rPr>
              <a:t>Legitimate organizations will not typically ask for sensitive information, such as login credentials or financial information, via unsolicited email.</a:t>
            </a:r>
            <a:endParaRPr lang="en-US" sz="1550" dirty="0"/>
          </a:p>
        </p:txBody>
      </p:sp>
      <p:pic>
        <p:nvPicPr>
          <p:cNvPr id="17" name="Picture 16">
            <a:extLst>
              <a:ext uri="{FF2B5EF4-FFF2-40B4-BE49-F238E27FC236}">
                <a16:creationId xmlns:a16="http://schemas.microsoft.com/office/drawing/2014/main" id="{D899E252-8FCB-24AB-AE1E-946777E11A84}"/>
              </a:ext>
            </a:extLst>
          </p:cNvPr>
          <p:cNvPicPr>
            <a:picLocks noChangeAspect="1"/>
          </p:cNvPicPr>
          <p:nvPr/>
        </p:nvPicPr>
        <p:blipFill>
          <a:blip r:embed="rId4"/>
          <a:stretch>
            <a:fillRect/>
          </a:stretch>
        </p:blipFill>
        <p:spPr>
          <a:xfrm>
            <a:off x="12860757" y="7683460"/>
            <a:ext cx="1757395" cy="4971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2308" y="866894"/>
            <a:ext cx="6489025" cy="532209"/>
          </a:xfrm>
          <a:prstGeom prst="rect">
            <a:avLst/>
          </a:prstGeom>
          <a:noFill/>
          <a:ln/>
        </p:spPr>
        <p:txBody>
          <a:bodyPr wrap="none" lIns="0" tIns="0" rIns="0" bIns="0" rtlCol="0" anchor="t"/>
          <a:lstStyle/>
          <a:p>
            <a:pPr marL="0" indent="0">
              <a:lnSpc>
                <a:spcPts val="4150"/>
              </a:lnSpc>
              <a:buNone/>
            </a:pPr>
            <a:r>
              <a:rPr lang="en-US" sz="3350" dirty="0">
                <a:solidFill>
                  <a:srgbClr val="F2E782"/>
                </a:solidFill>
                <a:latin typeface="Prata" pitchFamily="34" charset="0"/>
                <a:ea typeface="Prata" pitchFamily="34" charset="-122"/>
                <a:cs typeface="Prata" pitchFamily="34" charset="-120"/>
              </a:rPr>
              <a:t>Identifying Suspicious Websites</a:t>
            </a:r>
            <a:endParaRPr lang="en-US" sz="3350" dirty="0"/>
          </a:p>
        </p:txBody>
      </p:sp>
      <p:pic>
        <p:nvPicPr>
          <p:cNvPr id="4" name="Image 1" descr="preencoded.png"/>
          <p:cNvPicPr>
            <a:picLocks noChangeAspect="1"/>
          </p:cNvPicPr>
          <p:nvPr/>
        </p:nvPicPr>
        <p:blipFill>
          <a:blip r:embed="rId4"/>
          <a:stretch>
            <a:fillRect/>
          </a:stretch>
        </p:blipFill>
        <p:spPr>
          <a:xfrm>
            <a:off x="6082308" y="1654493"/>
            <a:ext cx="425648" cy="425648"/>
          </a:xfrm>
          <a:prstGeom prst="rect">
            <a:avLst/>
          </a:prstGeom>
        </p:spPr>
      </p:pic>
      <p:sp>
        <p:nvSpPr>
          <p:cNvPr id="5" name="Text 1"/>
          <p:cNvSpPr/>
          <p:nvPr/>
        </p:nvSpPr>
        <p:spPr>
          <a:xfrm>
            <a:off x="6082308" y="2250400"/>
            <a:ext cx="2128480" cy="266105"/>
          </a:xfrm>
          <a:prstGeom prst="rect">
            <a:avLst/>
          </a:prstGeom>
          <a:noFill/>
          <a:ln/>
        </p:spPr>
        <p:txBody>
          <a:bodyPr wrap="none" lIns="0" tIns="0" rIns="0" bIns="0" rtlCol="0" anchor="t"/>
          <a:lstStyle/>
          <a:p>
            <a:pPr marL="0" indent="0" algn="l">
              <a:lnSpc>
                <a:spcPts val="2050"/>
              </a:lnSpc>
              <a:buNone/>
            </a:pPr>
            <a:r>
              <a:rPr lang="en-US" sz="1650" dirty="0">
                <a:solidFill>
                  <a:srgbClr val="CFCBBF"/>
                </a:solidFill>
                <a:latin typeface="Prata" pitchFamily="34" charset="0"/>
                <a:ea typeface="Prata" pitchFamily="34" charset="-122"/>
                <a:cs typeface="Prata" pitchFamily="34" charset="-120"/>
              </a:rPr>
              <a:t>URL Inspection</a:t>
            </a:r>
            <a:endParaRPr lang="en-US" sz="1650" dirty="0"/>
          </a:p>
        </p:txBody>
      </p:sp>
      <p:sp>
        <p:nvSpPr>
          <p:cNvPr id="6" name="Text 2"/>
          <p:cNvSpPr/>
          <p:nvPr/>
        </p:nvSpPr>
        <p:spPr>
          <a:xfrm>
            <a:off x="6082308" y="2618661"/>
            <a:ext cx="2480429" cy="1634490"/>
          </a:xfrm>
          <a:prstGeom prst="rect">
            <a:avLst/>
          </a:prstGeom>
          <a:noFill/>
          <a:ln/>
        </p:spPr>
        <p:txBody>
          <a:bodyPr wrap="squar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Carefully examine the URL of any website you are directed to, as phishers often use domain names that are similar to legitimate websites but with small variations.</a:t>
            </a:r>
            <a:endParaRPr lang="en-US" sz="1300" dirty="0"/>
          </a:p>
        </p:txBody>
      </p:sp>
      <p:pic>
        <p:nvPicPr>
          <p:cNvPr id="7" name="Image 2" descr="preencoded.png"/>
          <p:cNvPicPr>
            <a:picLocks noChangeAspect="1"/>
          </p:cNvPicPr>
          <p:nvPr/>
        </p:nvPicPr>
        <p:blipFill>
          <a:blip r:embed="rId5"/>
          <a:stretch>
            <a:fillRect/>
          </a:stretch>
        </p:blipFill>
        <p:spPr>
          <a:xfrm>
            <a:off x="8818126" y="1654493"/>
            <a:ext cx="425648" cy="425648"/>
          </a:xfrm>
          <a:prstGeom prst="rect">
            <a:avLst/>
          </a:prstGeom>
        </p:spPr>
      </p:pic>
      <p:sp>
        <p:nvSpPr>
          <p:cNvPr id="8" name="Text 3"/>
          <p:cNvSpPr/>
          <p:nvPr/>
        </p:nvSpPr>
        <p:spPr>
          <a:xfrm>
            <a:off x="8818126" y="2250400"/>
            <a:ext cx="2177296" cy="266105"/>
          </a:xfrm>
          <a:prstGeom prst="rect">
            <a:avLst/>
          </a:prstGeom>
          <a:noFill/>
          <a:ln/>
        </p:spPr>
        <p:txBody>
          <a:bodyPr wrap="none" lIns="0" tIns="0" rIns="0" bIns="0" rtlCol="0" anchor="t"/>
          <a:lstStyle/>
          <a:p>
            <a:pPr marL="0" indent="0" algn="l">
              <a:lnSpc>
                <a:spcPts val="2050"/>
              </a:lnSpc>
              <a:buNone/>
            </a:pPr>
            <a:r>
              <a:rPr lang="en-US" sz="1650" dirty="0">
                <a:solidFill>
                  <a:srgbClr val="CFCBBF"/>
                </a:solidFill>
                <a:latin typeface="Prata" pitchFamily="34" charset="0"/>
                <a:ea typeface="Prata" pitchFamily="34" charset="-122"/>
                <a:cs typeface="Prata" pitchFamily="34" charset="-120"/>
              </a:rPr>
              <a:t>SSL/TLS Verification</a:t>
            </a:r>
            <a:endParaRPr lang="en-US" sz="1650" dirty="0"/>
          </a:p>
        </p:txBody>
      </p:sp>
      <p:sp>
        <p:nvSpPr>
          <p:cNvPr id="9" name="Text 4"/>
          <p:cNvSpPr/>
          <p:nvPr/>
        </p:nvSpPr>
        <p:spPr>
          <a:xfrm>
            <a:off x="8818126" y="2618661"/>
            <a:ext cx="2480429" cy="1362075"/>
          </a:xfrm>
          <a:prstGeom prst="rect">
            <a:avLst/>
          </a:prstGeom>
          <a:noFill/>
          <a:ln/>
        </p:spPr>
        <p:txBody>
          <a:bodyPr wrap="squar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Ensure that any website you visit uses a secure HTTPS connection, as this indicates the website is using encryption to protect your data.</a:t>
            </a:r>
            <a:endParaRPr lang="en-US" sz="1300" dirty="0"/>
          </a:p>
        </p:txBody>
      </p:sp>
      <p:pic>
        <p:nvPicPr>
          <p:cNvPr id="10" name="Image 3" descr="preencoded.png"/>
          <p:cNvPicPr>
            <a:picLocks noChangeAspect="1"/>
          </p:cNvPicPr>
          <p:nvPr/>
        </p:nvPicPr>
        <p:blipFill>
          <a:blip r:embed="rId6"/>
          <a:stretch>
            <a:fillRect/>
          </a:stretch>
        </p:blipFill>
        <p:spPr>
          <a:xfrm>
            <a:off x="11553944" y="1654493"/>
            <a:ext cx="425648" cy="425648"/>
          </a:xfrm>
          <a:prstGeom prst="rect">
            <a:avLst/>
          </a:prstGeom>
        </p:spPr>
      </p:pic>
      <p:sp>
        <p:nvSpPr>
          <p:cNvPr id="11" name="Text 5"/>
          <p:cNvSpPr/>
          <p:nvPr/>
        </p:nvSpPr>
        <p:spPr>
          <a:xfrm>
            <a:off x="11553944" y="2250400"/>
            <a:ext cx="2128480" cy="266105"/>
          </a:xfrm>
          <a:prstGeom prst="rect">
            <a:avLst/>
          </a:prstGeom>
          <a:noFill/>
          <a:ln/>
        </p:spPr>
        <p:txBody>
          <a:bodyPr wrap="none" lIns="0" tIns="0" rIns="0" bIns="0" rtlCol="0" anchor="t"/>
          <a:lstStyle/>
          <a:p>
            <a:pPr marL="0" indent="0" algn="l">
              <a:lnSpc>
                <a:spcPts val="2050"/>
              </a:lnSpc>
              <a:buNone/>
            </a:pPr>
            <a:r>
              <a:rPr lang="en-US" sz="1650" dirty="0">
                <a:solidFill>
                  <a:srgbClr val="CFCBBF"/>
                </a:solidFill>
                <a:latin typeface="Prata" pitchFamily="34" charset="0"/>
                <a:ea typeface="Prata" pitchFamily="34" charset="-122"/>
                <a:cs typeface="Prata" pitchFamily="34" charset="-120"/>
              </a:rPr>
              <a:t>Website Reputation</a:t>
            </a:r>
            <a:endParaRPr lang="en-US" sz="1650" dirty="0"/>
          </a:p>
        </p:txBody>
      </p:sp>
      <p:sp>
        <p:nvSpPr>
          <p:cNvPr id="12" name="Text 6"/>
          <p:cNvSpPr/>
          <p:nvPr/>
        </p:nvSpPr>
        <p:spPr>
          <a:xfrm>
            <a:off x="11553944" y="2618661"/>
            <a:ext cx="2480429" cy="1362075"/>
          </a:xfrm>
          <a:prstGeom prst="rect">
            <a:avLst/>
          </a:prstGeom>
          <a:noFill/>
          <a:ln/>
        </p:spPr>
        <p:txBody>
          <a:bodyPr wrap="squar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Research the website's reputation and history, as phishing sites are often newly created and lack a substantial online presence.</a:t>
            </a:r>
            <a:endParaRPr lang="en-US" sz="1300" dirty="0"/>
          </a:p>
        </p:txBody>
      </p:sp>
      <p:pic>
        <p:nvPicPr>
          <p:cNvPr id="13" name="Image 4" descr="preencoded.png"/>
          <p:cNvPicPr>
            <a:picLocks noChangeAspect="1"/>
          </p:cNvPicPr>
          <p:nvPr/>
        </p:nvPicPr>
        <p:blipFill>
          <a:blip r:embed="rId7"/>
          <a:stretch>
            <a:fillRect/>
          </a:stretch>
        </p:blipFill>
        <p:spPr>
          <a:xfrm>
            <a:off x="6082308" y="4763929"/>
            <a:ext cx="425648" cy="425648"/>
          </a:xfrm>
          <a:prstGeom prst="rect">
            <a:avLst/>
          </a:prstGeom>
        </p:spPr>
      </p:pic>
      <p:sp>
        <p:nvSpPr>
          <p:cNvPr id="14" name="Text 7"/>
          <p:cNvSpPr/>
          <p:nvPr/>
        </p:nvSpPr>
        <p:spPr>
          <a:xfrm>
            <a:off x="6082308" y="5359837"/>
            <a:ext cx="2128480" cy="266105"/>
          </a:xfrm>
          <a:prstGeom prst="rect">
            <a:avLst/>
          </a:prstGeom>
          <a:noFill/>
          <a:ln/>
        </p:spPr>
        <p:txBody>
          <a:bodyPr wrap="none" lIns="0" tIns="0" rIns="0" bIns="0" rtlCol="0" anchor="t"/>
          <a:lstStyle/>
          <a:p>
            <a:pPr marL="0" indent="0" algn="l">
              <a:lnSpc>
                <a:spcPts val="2050"/>
              </a:lnSpc>
              <a:buNone/>
            </a:pPr>
            <a:r>
              <a:rPr lang="en-US" sz="1650" dirty="0">
                <a:solidFill>
                  <a:srgbClr val="CFCBBF"/>
                </a:solidFill>
                <a:latin typeface="Prata" pitchFamily="34" charset="0"/>
                <a:ea typeface="Prata" pitchFamily="34" charset="-122"/>
                <a:cs typeface="Prata" pitchFamily="34" charset="-120"/>
              </a:rPr>
              <a:t>Trusted Certificates</a:t>
            </a:r>
            <a:endParaRPr lang="en-US" sz="1650" dirty="0"/>
          </a:p>
        </p:txBody>
      </p:sp>
      <p:sp>
        <p:nvSpPr>
          <p:cNvPr id="15" name="Text 8"/>
          <p:cNvSpPr/>
          <p:nvPr/>
        </p:nvSpPr>
        <p:spPr>
          <a:xfrm>
            <a:off x="6082308" y="5728097"/>
            <a:ext cx="2480429" cy="1634490"/>
          </a:xfrm>
          <a:prstGeom prst="rect">
            <a:avLst/>
          </a:prstGeom>
          <a:noFill/>
          <a:ln/>
        </p:spPr>
        <p:txBody>
          <a:bodyPr wrap="squar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Verify that the website's SSL/TLS certificate is issued by a trusted Certificate Authority, as phishing sites may use self-signed or fraudulent certificates.</a:t>
            </a:r>
            <a:endParaRPr lang="en-US" sz="1300" dirty="0"/>
          </a:p>
        </p:txBody>
      </p:sp>
      <p:pic>
        <p:nvPicPr>
          <p:cNvPr id="17" name="Picture 16">
            <a:extLst>
              <a:ext uri="{FF2B5EF4-FFF2-40B4-BE49-F238E27FC236}">
                <a16:creationId xmlns:a16="http://schemas.microsoft.com/office/drawing/2014/main" id="{5824F9FC-3216-4422-5FD3-9467AEC43332}"/>
              </a:ext>
            </a:extLst>
          </p:cNvPr>
          <p:cNvPicPr>
            <a:picLocks noChangeAspect="1"/>
          </p:cNvPicPr>
          <p:nvPr/>
        </p:nvPicPr>
        <p:blipFill>
          <a:blip r:embed="rId8"/>
          <a:stretch>
            <a:fillRect/>
          </a:stretch>
        </p:blipFill>
        <p:spPr>
          <a:xfrm>
            <a:off x="12868029" y="7686599"/>
            <a:ext cx="1762371" cy="5430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2473" y="577215"/>
            <a:ext cx="6395204" cy="654010"/>
          </a:xfrm>
          <a:prstGeom prst="rect">
            <a:avLst/>
          </a:prstGeom>
          <a:noFill/>
          <a:ln/>
        </p:spPr>
        <p:txBody>
          <a:bodyPr wrap="none" lIns="0" tIns="0" rIns="0" bIns="0" rtlCol="0" anchor="t"/>
          <a:lstStyle/>
          <a:p>
            <a:pPr marL="0" indent="0">
              <a:lnSpc>
                <a:spcPts val="5150"/>
              </a:lnSpc>
              <a:buNone/>
            </a:pPr>
            <a:r>
              <a:rPr lang="en-US" sz="4100" dirty="0">
                <a:solidFill>
                  <a:srgbClr val="F2E782"/>
                </a:solidFill>
                <a:latin typeface="Prata" pitchFamily="34" charset="0"/>
                <a:ea typeface="Prata" pitchFamily="34" charset="-122"/>
                <a:cs typeface="Prata" pitchFamily="34" charset="-120"/>
              </a:rPr>
              <a:t>Social Engineering Tricks</a:t>
            </a:r>
            <a:endParaRPr lang="en-US" sz="4100" dirty="0"/>
          </a:p>
        </p:txBody>
      </p:sp>
      <p:sp>
        <p:nvSpPr>
          <p:cNvPr id="3" name="Text 1"/>
          <p:cNvSpPr/>
          <p:nvPr/>
        </p:nvSpPr>
        <p:spPr>
          <a:xfrm>
            <a:off x="2259092" y="2176105"/>
            <a:ext cx="2616279" cy="326946"/>
          </a:xfrm>
          <a:prstGeom prst="rect">
            <a:avLst/>
          </a:prstGeom>
          <a:noFill/>
          <a:ln/>
        </p:spPr>
        <p:txBody>
          <a:bodyPr wrap="none" lIns="0" tIns="0" rIns="0" bIns="0" rtlCol="0" anchor="t"/>
          <a:lstStyle/>
          <a:p>
            <a:pPr marL="0" indent="0" algn="r">
              <a:lnSpc>
                <a:spcPts val="2550"/>
              </a:lnSpc>
              <a:buNone/>
            </a:pPr>
            <a:r>
              <a:rPr lang="en-US" sz="2050" dirty="0">
                <a:solidFill>
                  <a:srgbClr val="CFCBBF"/>
                </a:solidFill>
                <a:latin typeface="Prata" pitchFamily="34" charset="0"/>
                <a:ea typeface="Prata" pitchFamily="34" charset="-122"/>
                <a:cs typeface="Prata" pitchFamily="34" charset="-120"/>
              </a:rPr>
              <a:t>Impersonation</a:t>
            </a:r>
            <a:endParaRPr lang="en-US" sz="2050" dirty="0"/>
          </a:p>
        </p:txBody>
      </p:sp>
      <p:sp>
        <p:nvSpPr>
          <p:cNvPr id="4" name="Text 2"/>
          <p:cNvSpPr/>
          <p:nvPr/>
        </p:nvSpPr>
        <p:spPr>
          <a:xfrm>
            <a:off x="732473" y="2628543"/>
            <a:ext cx="4142899" cy="1339215"/>
          </a:xfrm>
          <a:prstGeom prst="rect">
            <a:avLst/>
          </a:prstGeom>
          <a:noFill/>
          <a:ln/>
        </p:spPr>
        <p:txBody>
          <a:bodyPr wrap="square" lIns="0" tIns="0" rIns="0" bIns="0" rtlCol="0" anchor="t"/>
          <a:lstStyle/>
          <a:p>
            <a:pPr marL="0" indent="0" algn="r">
              <a:lnSpc>
                <a:spcPts val="2600"/>
              </a:lnSpc>
              <a:buNone/>
            </a:pPr>
            <a:r>
              <a:rPr lang="en-US" sz="1600" dirty="0">
                <a:solidFill>
                  <a:srgbClr val="CFCBBF"/>
                </a:solidFill>
                <a:latin typeface="Raleway" pitchFamily="34" charset="0"/>
                <a:ea typeface="Raleway" pitchFamily="34" charset="-122"/>
                <a:cs typeface="Raleway" pitchFamily="34" charset="-120"/>
              </a:rPr>
              <a:t>Phishers may impersonate trusted individuals, such as IT support staff or company executives, to gain the victim's trust and extract sensitive information.</a:t>
            </a:r>
            <a:endParaRPr lang="en-US" sz="1600" dirty="0"/>
          </a:p>
        </p:txBody>
      </p:sp>
      <p:pic>
        <p:nvPicPr>
          <p:cNvPr id="5" name="Image 0" descr="preencoded.png"/>
          <p:cNvPicPr>
            <a:picLocks noChangeAspect="1"/>
          </p:cNvPicPr>
          <p:nvPr/>
        </p:nvPicPr>
        <p:blipFill>
          <a:blip r:embed="rId3"/>
          <a:stretch>
            <a:fillRect/>
          </a:stretch>
        </p:blipFill>
        <p:spPr>
          <a:xfrm>
            <a:off x="5189220" y="2525078"/>
            <a:ext cx="4251960" cy="4251960"/>
          </a:xfrm>
          <a:prstGeom prst="rect">
            <a:avLst/>
          </a:prstGeom>
        </p:spPr>
      </p:pic>
      <p:sp>
        <p:nvSpPr>
          <p:cNvPr id="6" name="Text 3"/>
          <p:cNvSpPr/>
          <p:nvPr/>
        </p:nvSpPr>
        <p:spPr>
          <a:xfrm>
            <a:off x="6065996" y="3566993"/>
            <a:ext cx="90249" cy="418505"/>
          </a:xfrm>
          <a:prstGeom prst="rect">
            <a:avLst/>
          </a:prstGeom>
          <a:noFill/>
          <a:ln/>
        </p:spPr>
        <p:txBody>
          <a:bodyPr wrap="none" lIns="0" tIns="0" rIns="0" bIns="0" rtlCol="0" anchor="t"/>
          <a:lstStyle/>
          <a:p>
            <a:pPr marL="0" indent="0">
              <a:lnSpc>
                <a:spcPts val="3250"/>
              </a:lnSpc>
              <a:buNone/>
            </a:pPr>
            <a:r>
              <a:rPr lang="en-US" sz="2050" dirty="0">
                <a:solidFill>
                  <a:srgbClr val="CFCBBF"/>
                </a:solidFill>
                <a:latin typeface="Prata" pitchFamily="34" charset="0"/>
                <a:ea typeface="Prata" pitchFamily="34" charset="-122"/>
                <a:cs typeface="Prata" pitchFamily="34" charset="-120"/>
              </a:rPr>
              <a:t>1</a:t>
            </a:r>
            <a:endParaRPr lang="en-US" sz="2050" dirty="0"/>
          </a:p>
        </p:txBody>
      </p:sp>
      <p:sp>
        <p:nvSpPr>
          <p:cNvPr id="7" name="Text 4"/>
          <p:cNvSpPr/>
          <p:nvPr/>
        </p:nvSpPr>
        <p:spPr>
          <a:xfrm>
            <a:off x="9755029" y="1649730"/>
            <a:ext cx="2616279" cy="326946"/>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Emotional Appeals</a:t>
            </a:r>
            <a:endParaRPr lang="en-US" sz="2050" dirty="0"/>
          </a:p>
        </p:txBody>
      </p:sp>
      <p:sp>
        <p:nvSpPr>
          <p:cNvPr id="8" name="Text 5"/>
          <p:cNvSpPr/>
          <p:nvPr/>
        </p:nvSpPr>
        <p:spPr>
          <a:xfrm>
            <a:off x="9755029" y="2102168"/>
            <a:ext cx="4142899" cy="1339215"/>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Phishers may use fear, curiosity, or a sense of urgency to manipulate victims into taking actions that compromise their security.</a:t>
            </a:r>
            <a:endParaRPr lang="en-US" sz="1600" dirty="0"/>
          </a:p>
        </p:txBody>
      </p:sp>
      <p:pic>
        <p:nvPicPr>
          <p:cNvPr id="9" name="Image 1" descr="preencoded.png"/>
          <p:cNvPicPr>
            <a:picLocks noChangeAspect="1"/>
          </p:cNvPicPr>
          <p:nvPr/>
        </p:nvPicPr>
        <p:blipFill>
          <a:blip r:embed="rId4"/>
          <a:stretch>
            <a:fillRect/>
          </a:stretch>
        </p:blipFill>
        <p:spPr>
          <a:xfrm>
            <a:off x="5189220" y="2525078"/>
            <a:ext cx="4251960" cy="4251960"/>
          </a:xfrm>
          <a:prstGeom prst="rect">
            <a:avLst/>
          </a:prstGeom>
        </p:spPr>
      </p:pic>
      <p:sp>
        <p:nvSpPr>
          <p:cNvPr id="10" name="Text 6"/>
          <p:cNvSpPr/>
          <p:nvPr/>
        </p:nvSpPr>
        <p:spPr>
          <a:xfrm>
            <a:off x="7694771" y="3026331"/>
            <a:ext cx="160377" cy="418505"/>
          </a:xfrm>
          <a:prstGeom prst="rect">
            <a:avLst/>
          </a:prstGeom>
          <a:noFill/>
          <a:ln/>
        </p:spPr>
        <p:txBody>
          <a:bodyPr wrap="none" lIns="0" tIns="0" rIns="0" bIns="0" rtlCol="0" anchor="t"/>
          <a:lstStyle/>
          <a:p>
            <a:pPr marL="0" indent="0">
              <a:lnSpc>
                <a:spcPts val="3250"/>
              </a:lnSpc>
              <a:buNone/>
            </a:pPr>
            <a:r>
              <a:rPr lang="en-US" sz="2050" dirty="0">
                <a:solidFill>
                  <a:srgbClr val="CFCBBF"/>
                </a:solidFill>
                <a:latin typeface="Prata" pitchFamily="34" charset="0"/>
                <a:ea typeface="Prata" pitchFamily="34" charset="-122"/>
                <a:cs typeface="Prata" pitchFamily="34" charset="-120"/>
              </a:rPr>
              <a:t>2</a:t>
            </a:r>
            <a:endParaRPr lang="en-US" sz="2050" dirty="0"/>
          </a:p>
        </p:txBody>
      </p:sp>
      <p:sp>
        <p:nvSpPr>
          <p:cNvPr id="11" name="Text 7"/>
          <p:cNvSpPr/>
          <p:nvPr/>
        </p:nvSpPr>
        <p:spPr>
          <a:xfrm>
            <a:off x="9859685" y="3755231"/>
            <a:ext cx="2616279" cy="326946"/>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Tailored Messaging</a:t>
            </a:r>
            <a:endParaRPr lang="en-US" sz="2050" dirty="0"/>
          </a:p>
        </p:txBody>
      </p:sp>
      <p:sp>
        <p:nvSpPr>
          <p:cNvPr id="12" name="Text 8"/>
          <p:cNvSpPr/>
          <p:nvPr/>
        </p:nvSpPr>
        <p:spPr>
          <a:xfrm>
            <a:off x="9859685" y="4207669"/>
            <a:ext cx="4038243" cy="1339215"/>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Phishers may conduct research on their targets to personalize their attacks, making them appear more credible and convincing.</a:t>
            </a:r>
            <a:endParaRPr lang="en-US" sz="1600" dirty="0"/>
          </a:p>
        </p:txBody>
      </p:sp>
      <p:pic>
        <p:nvPicPr>
          <p:cNvPr id="13" name="Image 2" descr="preencoded.png"/>
          <p:cNvPicPr>
            <a:picLocks noChangeAspect="1"/>
          </p:cNvPicPr>
          <p:nvPr/>
        </p:nvPicPr>
        <p:blipFill>
          <a:blip r:embed="rId5"/>
          <a:stretch>
            <a:fillRect/>
          </a:stretch>
        </p:blipFill>
        <p:spPr>
          <a:xfrm>
            <a:off x="5189220" y="2525078"/>
            <a:ext cx="4251960" cy="4251960"/>
          </a:xfrm>
          <a:prstGeom prst="rect">
            <a:avLst/>
          </a:prstGeom>
        </p:spPr>
      </p:pic>
      <p:sp>
        <p:nvSpPr>
          <p:cNvPr id="14" name="Text 9"/>
          <p:cNvSpPr/>
          <p:nvPr/>
        </p:nvSpPr>
        <p:spPr>
          <a:xfrm>
            <a:off x="8722162" y="4441746"/>
            <a:ext cx="162282" cy="418505"/>
          </a:xfrm>
          <a:prstGeom prst="rect">
            <a:avLst/>
          </a:prstGeom>
          <a:noFill/>
          <a:ln/>
        </p:spPr>
        <p:txBody>
          <a:bodyPr wrap="none" lIns="0" tIns="0" rIns="0" bIns="0" rtlCol="0" anchor="t"/>
          <a:lstStyle/>
          <a:p>
            <a:pPr marL="0" indent="0">
              <a:lnSpc>
                <a:spcPts val="3250"/>
              </a:lnSpc>
              <a:buNone/>
            </a:pPr>
            <a:r>
              <a:rPr lang="en-US" sz="2050" dirty="0">
                <a:solidFill>
                  <a:srgbClr val="CFCBBF"/>
                </a:solidFill>
                <a:latin typeface="Prata" pitchFamily="34" charset="0"/>
                <a:ea typeface="Prata" pitchFamily="34" charset="-122"/>
                <a:cs typeface="Prata" pitchFamily="34" charset="-120"/>
              </a:rPr>
              <a:t>3</a:t>
            </a:r>
            <a:endParaRPr lang="en-US" sz="2050" dirty="0"/>
          </a:p>
        </p:txBody>
      </p:sp>
      <p:sp>
        <p:nvSpPr>
          <p:cNvPr id="15" name="Text 10"/>
          <p:cNvSpPr/>
          <p:nvPr/>
        </p:nvSpPr>
        <p:spPr>
          <a:xfrm>
            <a:off x="9755029" y="5860733"/>
            <a:ext cx="3166705" cy="326946"/>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Exploiting Vulnerabilities</a:t>
            </a:r>
            <a:endParaRPr lang="en-US" sz="2050" dirty="0"/>
          </a:p>
        </p:txBody>
      </p:sp>
      <p:sp>
        <p:nvSpPr>
          <p:cNvPr id="16" name="Text 11"/>
          <p:cNvSpPr/>
          <p:nvPr/>
        </p:nvSpPr>
        <p:spPr>
          <a:xfrm>
            <a:off x="9755029" y="6313170"/>
            <a:ext cx="4142899" cy="1339215"/>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Phishers may take advantage of human biases, such as the desire to be helpful or the fear of consequences, to influence their victims.</a:t>
            </a:r>
            <a:endParaRPr lang="en-US" sz="1600" dirty="0"/>
          </a:p>
        </p:txBody>
      </p:sp>
      <p:pic>
        <p:nvPicPr>
          <p:cNvPr id="17" name="Image 3" descr="preencoded.png"/>
          <p:cNvPicPr>
            <a:picLocks noChangeAspect="1"/>
          </p:cNvPicPr>
          <p:nvPr/>
        </p:nvPicPr>
        <p:blipFill>
          <a:blip r:embed="rId6"/>
          <a:stretch>
            <a:fillRect/>
          </a:stretch>
        </p:blipFill>
        <p:spPr>
          <a:xfrm>
            <a:off x="5189220" y="2525078"/>
            <a:ext cx="4251960" cy="4251960"/>
          </a:xfrm>
          <a:prstGeom prst="rect">
            <a:avLst/>
          </a:prstGeom>
        </p:spPr>
      </p:pic>
      <p:sp>
        <p:nvSpPr>
          <p:cNvPr id="18" name="Text 12"/>
          <p:cNvSpPr/>
          <p:nvPr/>
        </p:nvSpPr>
        <p:spPr>
          <a:xfrm>
            <a:off x="7698462" y="5857042"/>
            <a:ext cx="153114" cy="418505"/>
          </a:xfrm>
          <a:prstGeom prst="rect">
            <a:avLst/>
          </a:prstGeom>
          <a:noFill/>
          <a:ln/>
        </p:spPr>
        <p:txBody>
          <a:bodyPr wrap="none" lIns="0" tIns="0" rIns="0" bIns="0" rtlCol="0" anchor="t"/>
          <a:lstStyle/>
          <a:p>
            <a:pPr marL="0" indent="0">
              <a:lnSpc>
                <a:spcPts val="3250"/>
              </a:lnSpc>
              <a:buNone/>
            </a:pPr>
            <a:r>
              <a:rPr lang="en-US" sz="2050" dirty="0">
                <a:solidFill>
                  <a:srgbClr val="CFCBBF"/>
                </a:solidFill>
                <a:latin typeface="Prata" pitchFamily="34" charset="0"/>
                <a:ea typeface="Prata" pitchFamily="34" charset="-122"/>
                <a:cs typeface="Prata" pitchFamily="34" charset="-120"/>
              </a:rPr>
              <a:t>4</a:t>
            </a:r>
            <a:endParaRPr lang="en-US" sz="2050" dirty="0"/>
          </a:p>
        </p:txBody>
      </p:sp>
      <p:sp>
        <p:nvSpPr>
          <p:cNvPr id="19" name="Text 13"/>
          <p:cNvSpPr/>
          <p:nvPr/>
        </p:nvSpPr>
        <p:spPr>
          <a:xfrm>
            <a:off x="2259092" y="5334357"/>
            <a:ext cx="2616279" cy="326946"/>
          </a:xfrm>
          <a:prstGeom prst="rect">
            <a:avLst/>
          </a:prstGeom>
          <a:noFill/>
          <a:ln/>
        </p:spPr>
        <p:txBody>
          <a:bodyPr wrap="none" lIns="0" tIns="0" rIns="0" bIns="0" rtlCol="0" anchor="t"/>
          <a:lstStyle/>
          <a:p>
            <a:pPr marL="0" indent="0" algn="r">
              <a:lnSpc>
                <a:spcPts val="2550"/>
              </a:lnSpc>
              <a:buNone/>
            </a:pPr>
            <a:r>
              <a:rPr lang="en-US" sz="2050" dirty="0">
                <a:solidFill>
                  <a:srgbClr val="CFCBBF"/>
                </a:solidFill>
                <a:latin typeface="Prata" pitchFamily="34" charset="0"/>
                <a:ea typeface="Prata" pitchFamily="34" charset="-122"/>
                <a:cs typeface="Prata" pitchFamily="34" charset="-120"/>
              </a:rPr>
              <a:t>Persistence</a:t>
            </a:r>
            <a:endParaRPr lang="en-US" sz="2050" dirty="0"/>
          </a:p>
        </p:txBody>
      </p:sp>
      <p:sp>
        <p:nvSpPr>
          <p:cNvPr id="20" name="Text 14"/>
          <p:cNvSpPr/>
          <p:nvPr/>
        </p:nvSpPr>
        <p:spPr>
          <a:xfrm>
            <a:off x="732473" y="5786795"/>
            <a:ext cx="4142899" cy="1339215"/>
          </a:xfrm>
          <a:prstGeom prst="rect">
            <a:avLst/>
          </a:prstGeom>
          <a:noFill/>
          <a:ln/>
        </p:spPr>
        <p:txBody>
          <a:bodyPr wrap="square" lIns="0" tIns="0" rIns="0" bIns="0" rtlCol="0" anchor="t"/>
          <a:lstStyle/>
          <a:p>
            <a:pPr marL="0" indent="0" algn="r">
              <a:lnSpc>
                <a:spcPts val="2600"/>
              </a:lnSpc>
              <a:buNone/>
            </a:pPr>
            <a:r>
              <a:rPr lang="en-US" sz="1600" dirty="0">
                <a:solidFill>
                  <a:srgbClr val="CFCBBF"/>
                </a:solidFill>
                <a:latin typeface="Raleway" pitchFamily="34" charset="0"/>
                <a:ea typeface="Raleway" pitchFamily="34" charset="-122"/>
                <a:cs typeface="Raleway" pitchFamily="34" charset="-120"/>
              </a:rPr>
              <a:t>Phishers may attempt multiple attacks, using different tactics, to wear down their victims and increase the chances of a successful breach.</a:t>
            </a:r>
            <a:endParaRPr lang="en-US" sz="1600" dirty="0"/>
          </a:p>
        </p:txBody>
      </p:sp>
      <p:pic>
        <p:nvPicPr>
          <p:cNvPr id="21" name="Image 4" descr="preencoded.png"/>
          <p:cNvPicPr>
            <a:picLocks noChangeAspect="1"/>
          </p:cNvPicPr>
          <p:nvPr/>
        </p:nvPicPr>
        <p:blipFill>
          <a:blip r:embed="rId7"/>
          <a:stretch>
            <a:fillRect/>
          </a:stretch>
        </p:blipFill>
        <p:spPr>
          <a:xfrm>
            <a:off x="5189220" y="2525078"/>
            <a:ext cx="4251960" cy="4251960"/>
          </a:xfrm>
          <a:prstGeom prst="rect">
            <a:avLst/>
          </a:prstGeom>
        </p:spPr>
      </p:pic>
      <p:sp>
        <p:nvSpPr>
          <p:cNvPr id="22" name="Text 15"/>
          <p:cNvSpPr/>
          <p:nvPr/>
        </p:nvSpPr>
        <p:spPr>
          <a:xfrm>
            <a:off x="6031825" y="5316379"/>
            <a:ext cx="158591" cy="418505"/>
          </a:xfrm>
          <a:prstGeom prst="rect">
            <a:avLst/>
          </a:prstGeom>
          <a:noFill/>
          <a:ln/>
        </p:spPr>
        <p:txBody>
          <a:bodyPr wrap="none" lIns="0" tIns="0" rIns="0" bIns="0" rtlCol="0" anchor="t"/>
          <a:lstStyle/>
          <a:p>
            <a:pPr marL="0" indent="0">
              <a:lnSpc>
                <a:spcPts val="3250"/>
              </a:lnSpc>
              <a:buNone/>
            </a:pPr>
            <a:r>
              <a:rPr lang="en-US" sz="2050" dirty="0">
                <a:solidFill>
                  <a:srgbClr val="CFCBBF"/>
                </a:solidFill>
                <a:latin typeface="Prata" pitchFamily="34" charset="0"/>
                <a:ea typeface="Prata" pitchFamily="34" charset="-122"/>
                <a:cs typeface="Prata" pitchFamily="34" charset="-120"/>
              </a:rPr>
              <a:t>5</a:t>
            </a:r>
            <a:endParaRPr lang="en-US" sz="2050" dirty="0"/>
          </a:p>
        </p:txBody>
      </p:sp>
      <p:pic>
        <p:nvPicPr>
          <p:cNvPr id="24" name="Picture 23">
            <a:extLst>
              <a:ext uri="{FF2B5EF4-FFF2-40B4-BE49-F238E27FC236}">
                <a16:creationId xmlns:a16="http://schemas.microsoft.com/office/drawing/2014/main" id="{29A508D6-5B2B-6644-5DDC-E8DF384D418E}"/>
              </a:ext>
            </a:extLst>
          </p:cNvPr>
          <p:cNvPicPr>
            <a:picLocks noChangeAspect="1"/>
          </p:cNvPicPr>
          <p:nvPr/>
        </p:nvPicPr>
        <p:blipFill>
          <a:blip r:embed="rId8"/>
          <a:stretch>
            <a:fillRect/>
          </a:stretch>
        </p:blipFill>
        <p:spPr>
          <a:xfrm>
            <a:off x="12868029" y="7644044"/>
            <a:ext cx="1762371" cy="5430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0562" y="840224"/>
            <a:ext cx="7762875" cy="1233011"/>
          </a:xfrm>
          <a:prstGeom prst="rect">
            <a:avLst/>
          </a:prstGeom>
          <a:noFill/>
          <a:ln/>
        </p:spPr>
        <p:txBody>
          <a:bodyPr wrap="square" lIns="0" tIns="0" rIns="0" bIns="0" rtlCol="0" anchor="t"/>
          <a:lstStyle/>
          <a:p>
            <a:pPr marL="0" indent="0">
              <a:lnSpc>
                <a:spcPts val="4850"/>
              </a:lnSpc>
              <a:buNone/>
            </a:pPr>
            <a:r>
              <a:rPr lang="en-US" sz="3850" dirty="0">
                <a:solidFill>
                  <a:srgbClr val="F2E782"/>
                </a:solidFill>
                <a:latin typeface="Prata" pitchFamily="34" charset="0"/>
                <a:ea typeface="Prata" pitchFamily="34" charset="-122"/>
                <a:cs typeface="Prata" pitchFamily="34" charset="-120"/>
              </a:rPr>
              <a:t>Protecting Yourself from Phishing</a:t>
            </a:r>
            <a:endParaRPr lang="en-US" sz="3850" dirty="0"/>
          </a:p>
        </p:txBody>
      </p:sp>
      <p:sp>
        <p:nvSpPr>
          <p:cNvPr id="4" name="Shape 1"/>
          <p:cNvSpPr/>
          <p:nvPr/>
        </p:nvSpPr>
        <p:spPr>
          <a:xfrm>
            <a:off x="690562" y="2369106"/>
            <a:ext cx="147876" cy="1057751"/>
          </a:xfrm>
          <a:prstGeom prst="roundRect">
            <a:avLst>
              <a:gd name="adj" fmla="val 20014"/>
            </a:avLst>
          </a:prstGeom>
          <a:solidFill>
            <a:srgbClr val="3A3B3C"/>
          </a:solidFill>
          <a:ln/>
        </p:spPr>
      </p:sp>
      <p:sp>
        <p:nvSpPr>
          <p:cNvPr id="5" name="Text 2"/>
          <p:cNvSpPr/>
          <p:nvPr/>
        </p:nvSpPr>
        <p:spPr>
          <a:xfrm>
            <a:off x="1134308" y="2369106"/>
            <a:ext cx="2466261" cy="308134"/>
          </a:xfrm>
          <a:prstGeom prst="rect">
            <a:avLst/>
          </a:prstGeom>
          <a:noFill/>
          <a:ln/>
        </p:spPr>
        <p:txBody>
          <a:bodyPr wrap="none" lIns="0" tIns="0" rIns="0" bIns="0" rtlCol="0" anchor="t"/>
          <a:lstStyle/>
          <a:p>
            <a:pPr marL="0" indent="0" algn="l">
              <a:lnSpc>
                <a:spcPts val="2400"/>
              </a:lnSpc>
              <a:buNone/>
            </a:pPr>
            <a:r>
              <a:rPr lang="en-US" sz="1900" dirty="0">
                <a:solidFill>
                  <a:srgbClr val="CFCBBF"/>
                </a:solidFill>
                <a:latin typeface="Prata" pitchFamily="34" charset="0"/>
                <a:ea typeface="Prata" pitchFamily="34" charset="-122"/>
                <a:cs typeface="Prata" pitchFamily="34" charset="-120"/>
              </a:rPr>
              <a:t>Be Vigilant</a:t>
            </a:r>
            <a:endParaRPr lang="en-US" sz="1900" dirty="0"/>
          </a:p>
        </p:txBody>
      </p:sp>
      <p:sp>
        <p:nvSpPr>
          <p:cNvPr id="6" name="Text 3"/>
          <p:cNvSpPr/>
          <p:nvPr/>
        </p:nvSpPr>
        <p:spPr>
          <a:xfrm>
            <a:off x="1134308" y="2795588"/>
            <a:ext cx="7319129" cy="631269"/>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Develop a critical eye for suspicious emails, websites, and social interactions. Always verify the legitimacy of any request for sensitive information.</a:t>
            </a:r>
            <a:endParaRPr lang="en-US" sz="1550" dirty="0"/>
          </a:p>
        </p:txBody>
      </p:sp>
      <p:sp>
        <p:nvSpPr>
          <p:cNvPr id="7" name="Shape 4"/>
          <p:cNvSpPr/>
          <p:nvPr/>
        </p:nvSpPr>
        <p:spPr>
          <a:xfrm>
            <a:off x="986433" y="3624143"/>
            <a:ext cx="147876" cy="1057751"/>
          </a:xfrm>
          <a:prstGeom prst="roundRect">
            <a:avLst>
              <a:gd name="adj" fmla="val 20014"/>
            </a:avLst>
          </a:prstGeom>
          <a:solidFill>
            <a:srgbClr val="3A3B3C"/>
          </a:solidFill>
          <a:ln/>
        </p:spPr>
      </p:sp>
      <p:sp>
        <p:nvSpPr>
          <p:cNvPr id="8" name="Text 5"/>
          <p:cNvSpPr/>
          <p:nvPr/>
        </p:nvSpPr>
        <p:spPr>
          <a:xfrm>
            <a:off x="1430179" y="3624143"/>
            <a:ext cx="2629019" cy="308134"/>
          </a:xfrm>
          <a:prstGeom prst="rect">
            <a:avLst/>
          </a:prstGeom>
          <a:noFill/>
          <a:ln/>
        </p:spPr>
        <p:txBody>
          <a:bodyPr wrap="none" lIns="0" tIns="0" rIns="0" bIns="0" rtlCol="0" anchor="t"/>
          <a:lstStyle/>
          <a:p>
            <a:pPr marL="0" indent="0" algn="l">
              <a:lnSpc>
                <a:spcPts val="2400"/>
              </a:lnSpc>
              <a:buNone/>
            </a:pPr>
            <a:r>
              <a:rPr lang="en-US" sz="1900" dirty="0">
                <a:solidFill>
                  <a:srgbClr val="CFCBBF"/>
                </a:solidFill>
                <a:latin typeface="Prata" pitchFamily="34" charset="0"/>
                <a:ea typeface="Prata" pitchFamily="34" charset="-122"/>
                <a:cs typeface="Prata" pitchFamily="34" charset="-120"/>
              </a:rPr>
              <a:t>Use Strong Passwords</a:t>
            </a:r>
            <a:endParaRPr lang="en-US" sz="1900" dirty="0"/>
          </a:p>
        </p:txBody>
      </p:sp>
      <p:sp>
        <p:nvSpPr>
          <p:cNvPr id="9" name="Text 6"/>
          <p:cNvSpPr/>
          <p:nvPr/>
        </p:nvSpPr>
        <p:spPr>
          <a:xfrm>
            <a:off x="1430179" y="4050625"/>
            <a:ext cx="7023259" cy="631269"/>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Ensure that your login credentials are strong and unique, and consider using a password manager to generate and store them securely.</a:t>
            </a:r>
            <a:endParaRPr lang="en-US" sz="1550" dirty="0"/>
          </a:p>
        </p:txBody>
      </p:sp>
      <p:sp>
        <p:nvSpPr>
          <p:cNvPr id="10" name="Shape 7"/>
          <p:cNvSpPr/>
          <p:nvPr/>
        </p:nvSpPr>
        <p:spPr>
          <a:xfrm>
            <a:off x="1282422" y="4879181"/>
            <a:ext cx="147876" cy="1057751"/>
          </a:xfrm>
          <a:prstGeom prst="roundRect">
            <a:avLst>
              <a:gd name="adj" fmla="val 20014"/>
            </a:avLst>
          </a:prstGeom>
          <a:solidFill>
            <a:srgbClr val="3A3B3C"/>
          </a:solidFill>
          <a:ln/>
        </p:spPr>
      </p:sp>
      <p:sp>
        <p:nvSpPr>
          <p:cNvPr id="11" name="Text 8"/>
          <p:cNvSpPr/>
          <p:nvPr/>
        </p:nvSpPr>
        <p:spPr>
          <a:xfrm>
            <a:off x="1726168" y="4879181"/>
            <a:ext cx="4062651" cy="308134"/>
          </a:xfrm>
          <a:prstGeom prst="rect">
            <a:avLst/>
          </a:prstGeom>
          <a:noFill/>
          <a:ln/>
        </p:spPr>
        <p:txBody>
          <a:bodyPr wrap="none" lIns="0" tIns="0" rIns="0" bIns="0" rtlCol="0" anchor="t"/>
          <a:lstStyle/>
          <a:p>
            <a:pPr marL="0" indent="0" algn="l">
              <a:lnSpc>
                <a:spcPts val="2400"/>
              </a:lnSpc>
              <a:buNone/>
            </a:pPr>
            <a:r>
              <a:rPr lang="en-US" sz="1900" dirty="0">
                <a:solidFill>
                  <a:srgbClr val="CFCBBF"/>
                </a:solidFill>
                <a:latin typeface="Prata" pitchFamily="34" charset="0"/>
                <a:ea typeface="Prata" pitchFamily="34" charset="-122"/>
                <a:cs typeface="Prata" pitchFamily="34" charset="-120"/>
              </a:rPr>
              <a:t>Enable Two-Factor Authentication</a:t>
            </a:r>
            <a:endParaRPr lang="en-US" sz="1900" dirty="0"/>
          </a:p>
        </p:txBody>
      </p:sp>
      <p:sp>
        <p:nvSpPr>
          <p:cNvPr id="12" name="Text 9"/>
          <p:cNvSpPr/>
          <p:nvPr/>
        </p:nvSpPr>
        <p:spPr>
          <a:xfrm>
            <a:off x="1726168" y="5305663"/>
            <a:ext cx="6727269" cy="631269"/>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Activate two-factor authentication (2FA) on all of your accounts to add an extra layer of security and prevent unauthorized access.</a:t>
            </a:r>
            <a:endParaRPr lang="en-US" sz="1550" dirty="0"/>
          </a:p>
        </p:txBody>
      </p:sp>
      <p:sp>
        <p:nvSpPr>
          <p:cNvPr id="13" name="Shape 10"/>
          <p:cNvSpPr/>
          <p:nvPr/>
        </p:nvSpPr>
        <p:spPr>
          <a:xfrm>
            <a:off x="1578412" y="6134219"/>
            <a:ext cx="147876" cy="1057751"/>
          </a:xfrm>
          <a:prstGeom prst="roundRect">
            <a:avLst>
              <a:gd name="adj" fmla="val 20014"/>
            </a:avLst>
          </a:prstGeom>
          <a:solidFill>
            <a:srgbClr val="3A3B3C"/>
          </a:solidFill>
          <a:ln/>
        </p:spPr>
      </p:sp>
      <p:sp>
        <p:nvSpPr>
          <p:cNvPr id="14" name="Text 11"/>
          <p:cNvSpPr/>
          <p:nvPr/>
        </p:nvSpPr>
        <p:spPr>
          <a:xfrm>
            <a:off x="2022158" y="6134219"/>
            <a:ext cx="2818209" cy="308134"/>
          </a:xfrm>
          <a:prstGeom prst="rect">
            <a:avLst/>
          </a:prstGeom>
          <a:noFill/>
          <a:ln/>
        </p:spPr>
        <p:txBody>
          <a:bodyPr wrap="none" lIns="0" tIns="0" rIns="0" bIns="0" rtlCol="0" anchor="t"/>
          <a:lstStyle/>
          <a:p>
            <a:pPr marL="0" indent="0" algn="l">
              <a:lnSpc>
                <a:spcPts val="2400"/>
              </a:lnSpc>
              <a:buNone/>
            </a:pPr>
            <a:r>
              <a:rPr lang="en-US" sz="1900" dirty="0">
                <a:solidFill>
                  <a:srgbClr val="CFCBBF"/>
                </a:solidFill>
                <a:latin typeface="Prata" pitchFamily="34" charset="0"/>
                <a:ea typeface="Prata" pitchFamily="34" charset="-122"/>
                <a:cs typeface="Prata" pitchFamily="34" charset="-120"/>
              </a:rPr>
              <a:t>Keep Software Updated</a:t>
            </a:r>
            <a:endParaRPr lang="en-US" sz="1900" dirty="0"/>
          </a:p>
        </p:txBody>
      </p:sp>
      <p:sp>
        <p:nvSpPr>
          <p:cNvPr id="15" name="Text 12"/>
          <p:cNvSpPr/>
          <p:nvPr/>
        </p:nvSpPr>
        <p:spPr>
          <a:xfrm>
            <a:off x="2022158" y="6560701"/>
            <a:ext cx="6431280" cy="631269"/>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Regularly update your devices and software to ensure you have the latest security patches and protections against known vulnerabilities.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0200" y="511493"/>
            <a:ext cx="7843599" cy="1161098"/>
          </a:xfrm>
          <a:prstGeom prst="rect">
            <a:avLst/>
          </a:prstGeom>
          <a:noFill/>
          <a:ln/>
        </p:spPr>
        <p:txBody>
          <a:bodyPr wrap="square" lIns="0" tIns="0" rIns="0" bIns="0" rtlCol="0" anchor="t"/>
          <a:lstStyle/>
          <a:p>
            <a:pPr marL="0" indent="0">
              <a:lnSpc>
                <a:spcPts val="4550"/>
              </a:lnSpc>
              <a:buNone/>
            </a:pPr>
            <a:r>
              <a:rPr lang="en-US" sz="3650" dirty="0">
                <a:solidFill>
                  <a:srgbClr val="F2E782"/>
                </a:solidFill>
                <a:latin typeface="Prata" pitchFamily="34" charset="0"/>
                <a:ea typeface="Prata" pitchFamily="34" charset="-122"/>
                <a:cs typeface="Prata" pitchFamily="34" charset="-120"/>
              </a:rPr>
              <a:t>Reporting Suspected Phishing Attempts</a:t>
            </a:r>
            <a:endParaRPr lang="en-US" sz="3650" dirty="0"/>
          </a:p>
        </p:txBody>
      </p:sp>
      <p:pic>
        <p:nvPicPr>
          <p:cNvPr id="4" name="Image 1" descr="preencoded.png"/>
          <p:cNvPicPr>
            <a:picLocks noChangeAspect="1"/>
          </p:cNvPicPr>
          <p:nvPr/>
        </p:nvPicPr>
        <p:blipFill>
          <a:blip r:embed="rId4"/>
          <a:stretch>
            <a:fillRect/>
          </a:stretch>
        </p:blipFill>
        <p:spPr>
          <a:xfrm>
            <a:off x="650200" y="1951196"/>
            <a:ext cx="928807" cy="1367433"/>
          </a:xfrm>
          <a:prstGeom prst="rect">
            <a:avLst/>
          </a:prstGeom>
        </p:spPr>
      </p:pic>
      <p:sp>
        <p:nvSpPr>
          <p:cNvPr id="5" name="Text 1"/>
          <p:cNvSpPr/>
          <p:nvPr/>
        </p:nvSpPr>
        <p:spPr>
          <a:xfrm>
            <a:off x="1857613" y="2136934"/>
            <a:ext cx="2322195" cy="290155"/>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Identify the Threat</a:t>
            </a:r>
            <a:endParaRPr lang="en-US" sz="1800" dirty="0"/>
          </a:p>
        </p:txBody>
      </p:sp>
      <p:sp>
        <p:nvSpPr>
          <p:cNvPr id="6" name="Text 2"/>
          <p:cNvSpPr/>
          <p:nvPr/>
        </p:nvSpPr>
        <p:spPr>
          <a:xfrm>
            <a:off x="1857613" y="2538532"/>
            <a:ext cx="6636187" cy="594360"/>
          </a:xfrm>
          <a:prstGeom prst="rect">
            <a:avLst/>
          </a:prstGeom>
          <a:noFill/>
          <a:ln/>
        </p:spPr>
        <p:txBody>
          <a:bodyPr wrap="square" lIns="0" tIns="0" rIns="0" bIns="0" rtlCol="0" anchor="t"/>
          <a:lstStyle/>
          <a:p>
            <a:pPr marL="0" indent="0" algn="l">
              <a:lnSpc>
                <a:spcPts val="2300"/>
              </a:lnSpc>
              <a:buNone/>
            </a:pPr>
            <a:r>
              <a:rPr lang="en-US" sz="1450" dirty="0">
                <a:solidFill>
                  <a:srgbClr val="CFCBBF"/>
                </a:solidFill>
                <a:latin typeface="Raleway" pitchFamily="34" charset="0"/>
                <a:ea typeface="Raleway" pitchFamily="34" charset="-122"/>
                <a:cs typeface="Raleway" pitchFamily="34" charset="-120"/>
              </a:rPr>
              <a:t>Carefully examine any suspicious emails, messages, or websites to determine if they are likely phishing attempts.</a:t>
            </a:r>
            <a:endParaRPr lang="en-US" sz="1450" dirty="0"/>
          </a:p>
        </p:txBody>
      </p:sp>
      <p:pic>
        <p:nvPicPr>
          <p:cNvPr id="7" name="Image 2" descr="preencoded.png"/>
          <p:cNvPicPr>
            <a:picLocks noChangeAspect="1"/>
          </p:cNvPicPr>
          <p:nvPr/>
        </p:nvPicPr>
        <p:blipFill>
          <a:blip r:embed="rId5"/>
          <a:stretch>
            <a:fillRect/>
          </a:stretch>
        </p:blipFill>
        <p:spPr>
          <a:xfrm>
            <a:off x="650200" y="3318629"/>
            <a:ext cx="928807" cy="1367433"/>
          </a:xfrm>
          <a:prstGeom prst="rect">
            <a:avLst/>
          </a:prstGeom>
        </p:spPr>
      </p:pic>
      <p:sp>
        <p:nvSpPr>
          <p:cNvPr id="8" name="Text 3"/>
          <p:cNvSpPr/>
          <p:nvPr/>
        </p:nvSpPr>
        <p:spPr>
          <a:xfrm>
            <a:off x="1857613" y="3504367"/>
            <a:ext cx="2692598" cy="290155"/>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Document the Evidence</a:t>
            </a:r>
            <a:endParaRPr lang="en-US" sz="1800" dirty="0"/>
          </a:p>
        </p:txBody>
      </p:sp>
      <p:sp>
        <p:nvSpPr>
          <p:cNvPr id="9" name="Text 4"/>
          <p:cNvSpPr/>
          <p:nvPr/>
        </p:nvSpPr>
        <p:spPr>
          <a:xfrm>
            <a:off x="1857613" y="3905964"/>
            <a:ext cx="6636187" cy="594360"/>
          </a:xfrm>
          <a:prstGeom prst="rect">
            <a:avLst/>
          </a:prstGeom>
          <a:noFill/>
          <a:ln/>
        </p:spPr>
        <p:txBody>
          <a:bodyPr wrap="square" lIns="0" tIns="0" rIns="0" bIns="0" rtlCol="0" anchor="t"/>
          <a:lstStyle/>
          <a:p>
            <a:pPr marL="0" indent="0" algn="l">
              <a:lnSpc>
                <a:spcPts val="2300"/>
              </a:lnSpc>
              <a:buNone/>
            </a:pPr>
            <a:r>
              <a:rPr lang="en-US" sz="1450" dirty="0">
                <a:solidFill>
                  <a:srgbClr val="CFCBBF"/>
                </a:solidFill>
                <a:latin typeface="Raleway" pitchFamily="34" charset="0"/>
                <a:ea typeface="Raleway" pitchFamily="34" charset="-122"/>
                <a:cs typeface="Raleway" pitchFamily="34" charset="-120"/>
              </a:rPr>
              <a:t>Capture screenshots, email headers, and other relevant information that can be used to report the phishing attempt.</a:t>
            </a:r>
            <a:endParaRPr lang="en-US" sz="1450" dirty="0"/>
          </a:p>
        </p:txBody>
      </p:sp>
      <p:pic>
        <p:nvPicPr>
          <p:cNvPr id="10" name="Image 3" descr="preencoded.png"/>
          <p:cNvPicPr>
            <a:picLocks noChangeAspect="1"/>
          </p:cNvPicPr>
          <p:nvPr/>
        </p:nvPicPr>
        <p:blipFill>
          <a:blip r:embed="rId6"/>
          <a:stretch>
            <a:fillRect/>
          </a:stretch>
        </p:blipFill>
        <p:spPr>
          <a:xfrm>
            <a:off x="650200" y="4686062"/>
            <a:ext cx="928807" cy="1664613"/>
          </a:xfrm>
          <a:prstGeom prst="rect">
            <a:avLst/>
          </a:prstGeom>
        </p:spPr>
      </p:pic>
      <p:sp>
        <p:nvSpPr>
          <p:cNvPr id="11" name="Text 5"/>
          <p:cNvSpPr/>
          <p:nvPr/>
        </p:nvSpPr>
        <p:spPr>
          <a:xfrm>
            <a:off x="1857613" y="4871799"/>
            <a:ext cx="3577114" cy="290155"/>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Report to the Proper Authorities</a:t>
            </a:r>
            <a:endParaRPr lang="en-US" sz="1800" dirty="0"/>
          </a:p>
        </p:txBody>
      </p:sp>
      <p:sp>
        <p:nvSpPr>
          <p:cNvPr id="12" name="Text 6"/>
          <p:cNvSpPr/>
          <p:nvPr/>
        </p:nvSpPr>
        <p:spPr>
          <a:xfrm>
            <a:off x="1857613" y="5273397"/>
            <a:ext cx="6636187" cy="891540"/>
          </a:xfrm>
          <a:prstGeom prst="rect">
            <a:avLst/>
          </a:prstGeom>
          <a:noFill/>
          <a:ln/>
        </p:spPr>
        <p:txBody>
          <a:bodyPr wrap="square" lIns="0" tIns="0" rIns="0" bIns="0" rtlCol="0" anchor="t"/>
          <a:lstStyle/>
          <a:p>
            <a:pPr marL="0" indent="0" algn="l">
              <a:lnSpc>
                <a:spcPts val="2300"/>
              </a:lnSpc>
              <a:buNone/>
            </a:pPr>
            <a:r>
              <a:rPr lang="en-US" sz="1450" dirty="0">
                <a:solidFill>
                  <a:srgbClr val="CFCBBF"/>
                </a:solidFill>
                <a:latin typeface="Raleway" pitchFamily="34" charset="0"/>
                <a:ea typeface="Raleway" pitchFamily="34" charset="-122"/>
                <a:cs typeface="Raleway" pitchFamily="34" charset="-120"/>
              </a:rPr>
              <a:t>Notify your organization's IT or security team, as well as any affected companies or government agencies, to help them investigate and mitigate the threat.</a:t>
            </a:r>
            <a:endParaRPr lang="en-US" sz="1450" dirty="0"/>
          </a:p>
        </p:txBody>
      </p:sp>
      <p:pic>
        <p:nvPicPr>
          <p:cNvPr id="13" name="Image 4" descr="preencoded.png"/>
          <p:cNvPicPr>
            <a:picLocks noChangeAspect="1"/>
          </p:cNvPicPr>
          <p:nvPr/>
        </p:nvPicPr>
        <p:blipFill>
          <a:blip r:embed="rId7"/>
          <a:stretch>
            <a:fillRect/>
          </a:stretch>
        </p:blipFill>
        <p:spPr>
          <a:xfrm>
            <a:off x="650200" y="6350675"/>
            <a:ext cx="928807" cy="1367433"/>
          </a:xfrm>
          <a:prstGeom prst="rect">
            <a:avLst/>
          </a:prstGeom>
        </p:spPr>
      </p:pic>
      <p:sp>
        <p:nvSpPr>
          <p:cNvPr id="14" name="Text 7"/>
          <p:cNvSpPr/>
          <p:nvPr/>
        </p:nvSpPr>
        <p:spPr>
          <a:xfrm>
            <a:off x="1857613" y="6536412"/>
            <a:ext cx="2322195" cy="290155"/>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Spread Awareness</a:t>
            </a:r>
            <a:endParaRPr lang="en-US" sz="1800" dirty="0"/>
          </a:p>
        </p:txBody>
      </p:sp>
      <p:sp>
        <p:nvSpPr>
          <p:cNvPr id="15" name="Text 8"/>
          <p:cNvSpPr/>
          <p:nvPr/>
        </p:nvSpPr>
        <p:spPr>
          <a:xfrm>
            <a:off x="1857613" y="6938010"/>
            <a:ext cx="6636187" cy="594360"/>
          </a:xfrm>
          <a:prstGeom prst="rect">
            <a:avLst/>
          </a:prstGeom>
          <a:noFill/>
          <a:ln/>
        </p:spPr>
        <p:txBody>
          <a:bodyPr wrap="square" lIns="0" tIns="0" rIns="0" bIns="0" rtlCol="0" anchor="t"/>
          <a:lstStyle/>
          <a:p>
            <a:pPr marL="0" indent="0" algn="l">
              <a:lnSpc>
                <a:spcPts val="2300"/>
              </a:lnSpc>
              <a:buNone/>
            </a:pPr>
            <a:r>
              <a:rPr lang="en-US" sz="1450" dirty="0">
                <a:solidFill>
                  <a:srgbClr val="CFCBBF"/>
                </a:solidFill>
                <a:latin typeface="Raleway" pitchFamily="34" charset="0"/>
                <a:ea typeface="Raleway" pitchFamily="34" charset="-122"/>
                <a:cs typeface="Raleway" pitchFamily="34" charset="-120"/>
              </a:rPr>
              <a:t>Share your experience and the details of the phishing attempt with your colleagues and others in your network to help them stay vigilant.</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3901" y="738307"/>
            <a:ext cx="8763238" cy="655201"/>
          </a:xfrm>
          <a:prstGeom prst="rect">
            <a:avLst/>
          </a:prstGeom>
          <a:noFill/>
          <a:ln/>
        </p:spPr>
        <p:txBody>
          <a:bodyPr wrap="none" lIns="0" tIns="0" rIns="0" bIns="0" rtlCol="0" anchor="t"/>
          <a:lstStyle/>
          <a:p>
            <a:pPr marL="0" indent="0">
              <a:lnSpc>
                <a:spcPts val="5150"/>
              </a:lnSpc>
              <a:buNone/>
            </a:pPr>
            <a:r>
              <a:rPr lang="en-US" sz="4100" dirty="0">
                <a:solidFill>
                  <a:srgbClr val="F2E782"/>
                </a:solidFill>
                <a:latin typeface="Prata" pitchFamily="34" charset="0"/>
                <a:ea typeface="Prata" pitchFamily="34" charset="-122"/>
                <a:cs typeface="Prata" pitchFamily="34" charset="-120"/>
              </a:rPr>
              <a:t>Phishing Prevention Best Practices</a:t>
            </a:r>
            <a:endParaRPr lang="en-US" sz="4100" dirty="0"/>
          </a:p>
        </p:txBody>
      </p:sp>
      <p:sp>
        <p:nvSpPr>
          <p:cNvPr id="3" name="Text 1"/>
          <p:cNvSpPr/>
          <p:nvPr/>
        </p:nvSpPr>
        <p:spPr>
          <a:xfrm>
            <a:off x="2250162" y="2423993"/>
            <a:ext cx="2621161" cy="327660"/>
          </a:xfrm>
          <a:prstGeom prst="rect">
            <a:avLst/>
          </a:prstGeom>
          <a:noFill/>
          <a:ln/>
        </p:spPr>
        <p:txBody>
          <a:bodyPr wrap="none" lIns="0" tIns="0" rIns="0" bIns="0" rtlCol="0" anchor="t"/>
          <a:lstStyle/>
          <a:p>
            <a:pPr marL="0" indent="0" algn="r">
              <a:lnSpc>
                <a:spcPts val="2550"/>
              </a:lnSpc>
              <a:buNone/>
            </a:pPr>
            <a:r>
              <a:rPr lang="en-US" sz="2050" dirty="0">
                <a:solidFill>
                  <a:srgbClr val="CFCBBF"/>
                </a:solidFill>
                <a:latin typeface="Prata" pitchFamily="34" charset="0"/>
                <a:ea typeface="Prata" pitchFamily="34" charset="-122"/>
                <a:cs typeface="Prata" pitchFamily="34" charset="-120"/>
              </a:rPr>
              <a:t>Educate</a:t>
            </a:r>
            <a:endParaRPr lang="en-US" sz="2050" dirty="0"/>
          </a:p>
        </p:txBody>
      </p:sp>
      <p:sp>
        <p:nvSpPr>
          <p:cNvPr id="4" name="Text 2"/>
          <p:cNvSpPr/>
          <p:nvPr/>
        </p:nvSpPr>
        <p:spPr>
          <a:xfrm>
            <a:off x="733901" y="2877383"/>
            <a:ext cx="4137422" cy="1006197"/>
          </a:xfrm>
          <a:prstGeom prst="rect">
            <a:avLst/>
          </a:prstGeom>
          <a:noFill/>
          <a:ln/>
        </p:spPr>
        <p:txBody>
          <a:bodyPr wrap="square" lIns="0" tIns="0" rIns="0" bIns="0" rtlCol="0" anchor="t"/>
          <a:lstStyle/>
          <a:p>
            <a:pPr marL="0" indent="0" algn="r">
              <a:lnSpc>
                <a:spcPts val="2600"/>
              </a:lnSpc>
              <a:buNone/>
            </a:pPr>
            <a:r>
              <a:rPr lang="en-US" sz="1650" dirty="0">
                <a:solidFill>
                  <a:srgbClr val="CFCBBF"/>
                </a:solidFill>
                <a:latin typeface="Raleway" pitchFamily="34" charset="0"/>
                <a:ea typeface="Raleway" pitchFamily="34" charset="-122"/>
                <a:cs typeface="Raleway" pitchFamily="34" charset="-120"/>
              </a:rPr>
              <a:t>Provide regular training and awareness campaigns to help your employees identify and avoid phishing attempts.</a:t>
            </a:r>
            <a:endParaRPr lang="en-US" sz="1650" dirty="0"/>
          </a:p>
        </p:txBody>
      </p:sp>
      <p:pic>
        <p:nvPicPr>
          <p:cNvPr id="5" name="Image 0" descr="preencoded.png"/>
          <p:cNvPicPr>
            <a:picLocks noChangeAspect="1"/>
          </p:cNvPicPr>
          <p:nvPr/>
        </p:nvPicPr>
        <p:blipFill>
          <a:blip r:embed="rId3"/>
          <a:stretch>
            <a:fillRect/>
          </a:stretch>
        </p:blipFill>
        <p:spPr>
          <a:xfrm>
            <a:off x="5185767" y="2522577"/>
            <a:ext cx="4258866" cy="4258866"/>
          </a:xfrm>
          <a:prstGeom prst="rect">
            <a:avLst/>
          </a:prstGeom>
        </p:spPr>
      </p:pic>
      <p:sp>
        <p:nvSpPr>
          <p:cNvPr id="6" name="Text 3"/>
          <p:cNvSpPr/>
          <p:nvPr/>
        </p:nvSpPr>
        <p:spPr>
          <a:xfrm>
            <a:off x="6232624" y="3371790"/>
            <a:ext cx="90368" cy="419457"/>
          </a:xfrm>
          <a:prstGeom prst="rect">
            <a:avLst/>
          </a:prstGeom>
          <a:noFill/>
          <a:ln/>
        </p:spPr>
        <p:txBody>
          <a:bodyPr wrap="none" lIns="0" tIns="0" rIns="0" bIns="0" rtlCol="0" anchor="t"/>
          <a:lstStyle/>
          <a:p>
            <a:pPr marL="0" indent="0">
              <a:lnSpc>
                <a:spcPts val="3300"/>
              </a:lnSpc>
              <a:buNone/>
            </a:pPr>
            <a:r>
              <a:rPr lang="en-US" sz="2050" dirty="0">
                <a:solidFill>
                  <a:srgbClr val="CFCBBF"/>
                </a:solidFill>
                <a:latin typeface="Prata" pitchFamily="34" charset="0"/>
                <a:ea typeface="Prata" pitchFamily="34" charset="-122"/>
                <a:cs typeface="Prata" pitchFamily="34" charset="-120"/>
              </a:rPr>
              <a:t>1</a:t>
            </a:r>
            <a:endParaRPr lang="en-US" sz="2050" dirty="0"/>
          </a:p>
        </p:txBody>
      </p:sp>
      <p:sp>
        <p:nvSpPr>
          <p:cNvPr id="7" name="Text 4"/>
          <p:cNvSpPr/>
          <p:nvPr/>
        </p:nvSpPr>
        <p:spPr>
          <a:xfrm>
            <a:off x="9759077" y="1812846"/>
            <a:ext cx="2621161" cy="327660"/>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Implement</a:t>
            </a:r>
            <a:endParaRPr lang="en-US" sz="2050" dirty="0"/>
          </a:p>
        </p:txBody>
      </p:sp>
      <p:sp>
        <p:nvSpPr>
          <p:cNvPr id="8" name="Text 5"/>
          <p:cNvSpPr/>
          <p:nvPr/>
        </p:nvSpPr>
        <p:spPr>
          <a:xfrm>
            <a:off x="9759077" y="2266236"/>
            <a:ext cx="4137422" cy="1341596"/>
          </a:xfrm>
          <a:prstGeom prst="rect">
            <a:avLst/>
          </a:prstGeom>
          <a:noFill/>
          <a:ln/>
        </p:spPr>
        <p:txBody>
          <a:bodyPr wrap="square" lIns="0" tIns="0" rIns="0" bIns="0" rtlCol="0" anchor="t"/>
          <a:lstStyle/>
          <a:p>
            <a:pPr marL="0" indent="0" algn="l">
              <a:lnSpc>
                <a:spcPts val="2600"/>
              </a:lnSpc>
              <a:buNone/>
            </a:pPr>
            <a:r>
              <a:rPr lang="en-US" sz="1650" dirty="0">
                <a:solidFill>
                  <a:srgbClr val="CFCBBF"/>
                </a:solidFill>
                <a:latin typeface="Raleway" pitchFamily="34" charset="0"/>
                <a:ea typeface="Raleway" pitchFamily="34" charset="-122"/>
                <a:cs typeface="Raleway" pitchFamily="34" charset="-120"/>
              </a:rPr>
              <a:t>Deploy robust cybersecurity measures, such as email filters, web content blockers, and multi-factor authentication, to protect your organization.</a:t>
            </a:r>
            <a:endParaRPr lang="en-US" sz="1650" dirty="0"/>
          </a:p>
        </p:txBody>
      </p:sp>
      <p:pic>
        <p:nvPicPr>
          <p:cNvPr id="9" name="Image 1" descr="preencoded.png"/>
          <p:cNvPicPr>
            <a:picLocks noChangeAspect="1"/>
          </p:cNvPicPr>
          <p:nvPr/>
        </p:nvPicPr>
        <p:blipFill>
          <a:blip r:embed="rId4"/>
          <a:stretch>
            <a:fillRect/>
          </a:stretch>
        </p:blipFill>
        <p:spPr>
          <a:xfrm>
            <a:off x="5185767" y="2522577"/>
            <a:ext cx="4258866" cy="4258866"/>
          </a:xfrm>
          <a:prstGeom prst="rect">
            <a:avLst/>
          </a:prstGeom>
        </p:spPr>
      </p:pic>
      <p:sp>
        <p:nvSpPr>
          <p:cNvPr id="10" name="Text 6"/>
          <p:cNvSpPr/>
          <p:nvPr/>
        </p:nvSpPr>
        <p:spPr>
          <a:xfrm>
            <a:off x="7932360" y="3124855"/>
            <a:ext cx="160615" cy="419457"/>
          </a:xfrm>
          <a:prstGeom prst="rect">
            <a:avLst/>
          </a:prstGeom>
          <a:noFill/>
          <a:ln/>
        </p:spPr>
        <p:txBody>
          <a:bodyPr wrap="none" lIns="0" tIns="0" rIns="0" bIns="0" rtlCol="0" anchor="t"/>
          <a:lstStyle/>
          <a:p>
            <a:pPr marL="0" indent="0">
              <a:lnSpc>
                <a:spcPts val="3300"/>
              </a:lnSpc>
              <a:buNone/>
            </a:pPr>
            <a:r>
              <a:rPr lang="en-US" sz="2050" dirty="0">
                <a:solidFill>
                  <a:srgbClr val="CFCBBF"/>
                </a:solidFill>
                <a:latin typeface="Prata" pitchFamily="34" charset="0"/>
                <a:ea typeface="Prata" pitchFamily="34" charset="-122"/>
                <a:cs typeface="Prata" pitchFamily="34" charset="-120"/>
              </a:rPr>
              <a:t>2</a:t>
            </a:r>
            <a:endParaRPr lang="en-US" sz="2050" dirty="0"/>
          </a:p>
        </p:txBody>
      </p:sp>
      <p:sp>
        <p:nvSpPr>
          <p:cNvPr id="11" name="Text 7"/>
          <p:cNvSpPr/>
          <p:nvPr/>
        </p:nvSpPr>
        <p:spPr>
          <a:xfrm>
            <a:off x="9863971" y="3922276"/>
            <a:ext cx="2621161" cy="327660"/>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Simulate</a:t>
            </a:r>
            <a:endParaRPr lang="en-US" sz="2050" dirty="0"/>
          </a:p>
        </p:txBody>
      </p:sp>
      <p:sp>
        <p:nvSpPr>
          <p:cNvPr id="12" name="Text 8"/>
          <p:cNvSpPr/>
          <p:nvPr/>
        </p:nvSpPr>
        <p:spPr>
          <a:xfrm>
            <a:off x="9863971" y="4375666"/>
            <a:ext cx="4032528" cy="1006197"/>
          </a:xfrm>
          <a:prstGeom prst="rect">
            <a:avLst/>
          </a:prstGeom>
          <a:noFill/>
          <a:ln/>
        </p:spPr>
        <p:txBody>
          <a:bodyPr wrap="square" lIns="0" tIns="0" rIns="0" bIns="0" rtlCol="0" anchor="t"/>
          <a:lstStyle/>
          <a:p>
            <a:pPr marL="0" indent="0" algn="l">
              <a:lnSpc>
                <a:spcPts val="2600"/>
              </a:lnSpc>
              <a:buNone/>
            </a:pPr>
            <a:r>
              <a:rPr lang="en-US" sz="1650" dirty="0">
                <a:solidFill>
                  <a:srgbClr val="CFCBBF"/>
                </a:solidFill>
                <a:latin typeface="Raleway" pitchFamily="34" charset="0"/>
                <a:ea typeface="Raleway" pitchFamily="34" charset="-122"/>
                <a:cs typeface="Raleway" pitchFamily="34" charset="-120"/>
              </a:rPr>
              <a:t>Conduct phishing simulation exercises to test your employees' ability to recognize and report suspicious activities.</a:t>
            </a:r>
            <a:endParaRPr lang="en-US" sz="1650" dirty="0"/>
          </a:p>
        </p:txBody>
      </p:sp>
      <p:pic>
        <p:nvPicPr>
          <p:cNvPr id="13" name="Image 2" descr="preencoded.png"/>
          <p:cNvPicPr>
            <a:picLocks noChangeAspect="1"/>
          </p:cNvPicPr>
          <p:nvPr/>
        </p:nvPicPr>
        <p:blipFill>
          <a:blip r:embed="rId5"/>
          <a:stretch>
            <a:fillRect/>
          </a:stretch>
        </p:blipFill>
        <p:spPr>
          <a:xfrm>
            <a:off x="5185767" y="2522577"/>
            <a:ext cx="4258866" cy="4258866"/>
          </a:xfrm>
          <a:prstGeom prst="rect">
            <a:avLst/>
          </a:prstGeom>
        </p:spPr>
      </p:pic>
      <p:sp>
        <p:nvSpPr>
          <p:cNvPr id="14" name="Text 9"/>
          <p:cNvSpPr/>
          <p:nvPr/>
        </p:nvSpPr>
        <p:spPr>
          <a:xfrm>
            <a:off x="8702338" y="4698504"/>
            <a:ext cx="162401" cy="419457"/>
          </a:xfrm>
          <a:prstGeom prst="rect">
            <a:avLst/>
          </a:prstGeom>
          <a:noFill/>
          <a:ln/>
        </p:spPr>
        <p:txBody>
          <a:bodyPr wrap="none" lIns="0" tIns="0" rIns="0" bIns="0" rtlCol="0" anchor="t"/>
          <a:lstStyle/>
          <a:p>
            <a:pPr marL="0" indent="0">
              <a:lnSpc>
                <a:spcPts val="3300"/>
              </a:lnSpc>
              <a:buNone/>
            </a:pPr>
            <a:r>
              <a:rPr lang="en-US" sz="2050" dirty="0">
                <a:solidFill>
                  <a:srgbClr val="CFCBBF"/>
                </a:solidFill>
                <a:latin typeface="Prata" pitchFamily="34" charset="0"/>
                <a:ea typeface="Prata" pitchFamily="34" charset="-122"/>
                <a:cs typeface="Prata" pitchFamily="34" charset="-120"/>
              </a:rPr>
              <a:t>3</a:t>
            </a:r>
            <a:endParaRPr lang="en-US" sz="2050" dirty="0"/>
          </a:p>
        </p:txBody>
      </p:sp>
      <p:sp>
        <p:nvSpPr>
          <p:cNvPr id="15" name="Text 10"/>
          <p:cNvSpPr/>
          <p:nvPr/>
        </p:nvSpPr>
        <p:spPr>
          <a:xfrm>
            <a:off x="9759077" y="5696307"/>
            <a:ext cx="2621161" cy="327660"/>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Report</a:t>
            </a:r>
            <a:endParaRPr lang="en-US" sz="2050" dirty="0"/>
          </a:p>
        </p:txBody>
      </p:sp>
      <p:sp>
        <p:nvSpPr>
          <p:cNvPr id="16" name="Text 11"/>
          <p:cNvSpPr/>
          <p:nvPr/>
        </p:nvSpPr>
        <p:spPr>
          <a:xfrm>
            <a:off x="9759077" y="6149697"/>
            <a:ext cx="4137422" cy="1341596"/>
          </a:xfrm>
          <a:prstGeom prst="rect">
            <a:avLst/>
          </a:prstGeom>
          <a:noFill/>
          <a:ln/>
        </p:spPr>
        <p:txBody>
          <a:bodyPr wrap="square" lIns="0" tIns="0" rIns="0" bIns="0" rtlCol="0" anchor="t"/>
          <a:lstStyle/>
          <a:p>
            <a:pPr marL="0" indent="0" algn="l">
              <a:lnSpc>
                <a:spcPts val="2600"/>
              </a:lnSpc>
              <a:buNone/>
            </a:pPr>
            <a:r>
              <a:rPr lang="en-US" sz="1650" dirty="0">
                <a:solidFill>
                  <a:srgbClr val="CFCBBF"/>
                </a:solidFill>
                <a:latin typeface="Raleway" pitchFamily="34" charset="0"/>
                <a:ea typeface="Raleway" pitchFamily="34" charset="-122"/>
                <a:cs typeface="Raleway" pitchFamily="34" charset="-120"/>
              </a:rPr>
              <a:t>Encourage a culture of vigilance and transparency, where employees feel empowered to report any suspected phishing attempts.</a:t>
            </a:r>
            <a:endParaRPr lang="en-US" sz="1650" dirty="0"/>
          </a:p>
        </p:txBody>
      </p:sp>
      <p:pic>
        <p:nvPicPr>
          <p:cNvPr id="17" name="Image 3" descr="preencoded.png"/>
          <p:cNvPicPr>
            <a:picLocks noChangeAspect="1"/>
          </p:cNvPicPr>
          <p:nvPr/>
        </p:nvPicPr>
        <p:blipFill>
          <a:blip r:embed="rId6"/>
          <a:stretch>
            <a:fillRect/>
          </a:stretch>
        </p:blipFill>
        <p:spPr>
          <a:xfrm>
            <a:off x="5185767" y="2522577"/>
            <a:ext cx="4258866" cy="4258866"/>
          </a:xfrm>
          <a:prstGeom prst="rect">
            <a:avLst/>
          </a:prstGeom>
        </p:spPr>
      </p:pic>
      <p:sp>
        <p:nvSpPr>
          <p:cNvPr id="18" name="Text 12"/>
          <p:cNvSpPr/>
          <p:nvPr/>
        </p:nvSpPr>
        <p:spPr>
          <a:xfrm>
            <a:off x="7448610" y="5917942"/>
            <a:ext cx="153233" cy="419457"/>
          </a:xfrm>
          <a:prstGeom prst="rect">
            <a:avLst/>
          </a:prstGeom>
          <a:noFill/>
          <a:ln/>
        </p:spPr>
        <p:txBody>
          <a:bodyPr wrap="none" lIns="0" tIns="0" rIns="0" bIns="0" rtlCol="0" anchor="t"/>
          <a:lstStyle/>
          <a:p>
            <a:pPr marL="0" indent="0">
              <a:lnSpc>
                <a:spcPts val="3300"/>
              </a:lnSpc>
              <a:buNone/>
            </a:pPr>
            <a:r>
              <a:rPr lang="en-US" sz="2050" dirty="0">
                <a:solidFill>
                  <a:srgbClr val="CFCBBF"/>
                </a:solidFill>
                <a:latin typeface="Prata" pitchFamily="34" charset="0"/>
                <a:ea typeface="Prata" pitchFamily="34" charset="-122"/>
                <a:cs typeface="Prata" pitchFamily="34" charset="-120"/>
              </a:rPr>
              <a:t>4</a:t>
            </a:r>
            <a:endParaRPr lang="en-US" sz="2050" dirty="0"/>
          </a:p>
        </p:txBody>
      </p:sp>
      <p:sp>
        <p:nvSpPr>
          <p:cNvPr id="19" name="Text 13"/>
          <p:cNvSpPr/>
          <p:nvPr/>
        </p:nvSpPr>
        <p:spPr>
          <a:xfrm>
            <a:off x="2250162" y="5420439"/>
            <a:ext cx="2621161" cy="327660"/>
          </a:xfrm>
          <a:prstGeom prst="rect">
            <a:avLst/>
          </a:prstGeom>
          <a:noFill/>
          <a:ln/>
        </p:spPr>
        <p:txBody>
          <a:bodyPr wrap="none" lIns="0" tIns="0" rIns="0" bIns="0" rtlCol="0" anchor="t"/>
          <a:lstStyle/>
          <a:p>
            <a:pPr marL="0" indent="0" algn="r">
              <a:lnSpc>
                <a:spcPts val="2550"/>
              </a:lnSpc>
              <a:buNone/>
            </a:pPr>
            <a:r>
              <a:rPr lang="en-US" sz="2050" dirty="0">
                <a:solidFill>
                  <a:srgbClr val="CFCBBF"/>
                </a:solidFill>
                <a:latin typeface="Prata" pitchFamily="34" charset="0"/>
                <a:ea typeface="Prata" pitchFamily="34" charset="-122"/>
                <a:cs typeface="Prata" pitchFamily="34" charset="-120"/>
              </a:rPr>
              <a:t>Adapt</a:t>
            </a:r>
            <a:endParaRPr lang="en-US" sz="2050" dirty="0"/>
          </a:p>
        </p:txBody>
      </p:sp>
      <p:sp>
        <p:nvSpPr>
          <p:cNvPr id="20" name="Text 14"/>
          <p:cNvSpPr/>
          <p:nvPr/>
        </p:nvSpPr>
        <p:spPr>
          <a:xfrm>
            <a:off x="733901" y="5873829"/>
            <a:ext cx="4137422" cy="1006197"/>
          </a:xfrm>
          <a:prstGeom prst="rect">
            <a:avLst/>
          </a:prstGeom>
          <a:noFill/>
          <a:ln/>
        </p:spPr>
        <p:txBody>
          <a:bodyPr wrap="square" lIns="0" tIns="0" rIns="0" bIns="0" rtlCol="0" anchor="t"/>
          <a:lstStyle/>
          <a:p>
            <a:pPr marL="0" indent="0" algn="r">
              <a:lnSpc>
                <a:spcPts val="2600"/>
              </a:lnSpc>
              <a:buNone/>
            </a:pPr>
            <a:r>
              <a:rPr lang="en-US" sz="1650" dirty="0">
                <a:solidFill>
                  <a:srgbClr val="CFCBBF"/>
                </a:solidFill>
                <a:latin typeface="Raleway" pitchFamily="34" charset="0"/>
                <a:ea typeface="Raleway" pitchFamily="34" charset="-122"/>
                <a:cs typeface="Raleway" pitchFamily="34" charset="-120"/>
              </a:rPr>
              <a:t>Continuously review and update your phishing prevention strategies to stay ahead of evolving threats and tactics.</a:t>
            </a:r>
            <a:endParaRPr lang="en-US" sz="1650" dirty="0"/>
          </a:p>
        </p:txBody>
      </p:sp>
      <p:pic>
        <p:nvPicPr>
          <p:cNvPr id="21" name="Image 4" descr="preencoded.png"/>
          <p:cNvPicPr>
            <a:picLocks noChangeAspect="1"/>
          </p:cNvPicPr>
          <p:nvPr/>
        </p:nvPicPr>
        <p:blipFill>
          <a:blip r:embed="rId7"/>
          <a:stretch>
            <a:fillRect/>
          </a:stretch>
        </p:blipFill>
        <p:spPr>
          <a:xfrm>
            <a:off x="5185767" y="2522577"/>
            <a:ext cx="4258866" cy="4258866"/>
          </a:xfrm>
          <a:prstGeom prst="rect">
            <a:avLst/>
          </a:prstGeom>
        </p:spPr>
      </p:pic>
      <p:sp>
        <p:nvSpPr>
          <p:cNvPr id="22" name="Text 15"/>
          <p:cNvSpPr/>
          <p:nvPr/>
        </p:nvSpPr>
        <p:spPr>
          <a:xfrm>
            <a:off x="5897106" y="5097959"/>
            <a:ext cx="158829" cy="419457"/>
          </a:xfrm>
          <a:prstGeom prst="rect">
            <a:avLst/>
          </a:prstGeom>
          <a:noFill/>
          <a:ln/>
        </p:spPr>
        <p:txBody>
          <a:bodyPr wrap="none" lIns="0" tIns="0" rIns="0" bIns="0" rtlCol="0" anchor="t"/>
          <a:lstStyle/>
          <a:p>
            <a:pPr marL="0" indent="0">
              <a:lnSpc>
                <a:spcPts val="3300"/>
              </a:lnSpc>
              <a:buNone/>
            </a:pPr>
            <a:r>
              <a:rPr lang="en-US" sz="2050" dirty="0">
                <a:solidFill>
                  <a:srgbClr val="CFCBBF"/>
                </a:solidFill>
                <a:latin typeface="Prata" pitchFamily="34" charset="0"/>
                <a:ea typeface="Prata" pitchFamily="34" charset="-122"/>
                <a:cs typeface="Prata" pitchFamily="34" charset="-120"/>
              </a:rPr>
              <a:t>5</a:t>
            </a:r>
            <a:endParaRPr lang="en-US" sz="2050" dirty="0"/>
          </a:p>
        </p:txBody>
      </p:sp>
      <p:pic>
        <p:nvPicPr>
          <p:cNvPr id="24" name="Picture 23">
            <a:extLst>
              <a:ext uri="{FF2B5EF4-FFF2-40B4-BE49-F238E27FC236}">
                <a16:creationId xmlns:a16="http://schemas.microsoft.com/office/drawing/2014/main" id="{EC8387B1-B851-0B07-7095-30DF43A29EA6}"/>
              </a:ext>
            </a:extLst>
          </p:cNvPr>
          <p:cNvPicPr>
            <a:picLocks noChangeAspect="1"/>
          </p:cNvPicPr>
          <p:nvPr/>
        </p:nvPicPr>
        <p:blipFill>
          <a:blip r:embed="rId8"/>
          <a:stretch>
            <a:fillRect/>
          </a:stretch>
        </p:blipFill>
        <p:spPr>
          <a:xfrm>
            <a:off x="12868029" y="7640365"/>
            <a:ext cx="1762371" cy="5430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TotalTime>
  <Words>1078</Words>
  <Application>Microsoft Office PowerPoint</Application>
  <PresentationFormat>Custom</PresentationFormat>
  <Paragraphs>112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Prata</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TATAVOLU SAI VISWANADH</cp:lastModifiedBy>
  <cp:revision>3</cp:revision>
  <dcterms:created xsi:type="dcterms:W3CDTF">2025-02-05T13:37:43Z</dcterms:created>
  <dcterms:modified xsi:type="dcterms:W3CDTF">2025-02-05T15:58:02Z</dcterms:modified>
</cp:coreProperties>
</file>